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4"/>
  </p:sldMasterIdLst>
  <p:notesMasterIdLst>
    <p:notesMasterId r:id="rId39"/>
  </p:notesMasterIdLst>
  <p:sldIdLst>
    <p:sldId id="256" r:id="rId5"/>
    <p:sldId id="258" r:id="rId6"/>
    <p:sldId id="263" r:id="rId7"/>
    <p:sldId id="300" r:id="rId8"/>
    <p:sldId id="298" r:id="rId9"/>
    <p:sldId id="299" r:id="rId10"/>
    <p:sldId id="279" r:id="rId11"/>
    <p:sldId id="280" r:id="rId12"/>
    <p:sldId id="282" r:id="rId13"/>
    <p:sldId id="283" r:id="rId14"/>
    <p:sldId id="271" r:id="rId15"/>
    <p:sldId id="286" r:id="rId16"/>
    <p:sldId id="287" r:id="rId17"/>
    <p:sldId id="288" r:id="rId18"/>
    <p:sldId id="289" r:id="rId19"/>
    <p:sldId id="297" r:id="rId20"/>
    <p:sldId id="292" r:id="rId21"/>
    <p:sldId id="261" r:id="rId22"/>
    <p:sldId id="293" r:id="rId23"/>
    <p:sldId id="262" r:id="rId24"/>
    <p:sldId id="301" r:id="rId25"/>
    <p:sldId id="266" r:id="rId26"/>
    <p:sldId id="267" r:id="rId27"/>
    <p:sldId id="302" r:id="rId28"/>
    <p:sldId id="264" r:id="rId29"/>
    <p:sldId id="265" r:id="rId30"/>
    <p:sldId id="296" r:id="rId31"/>
    <p:sldId id="270" r:id="rId32"/>
    <p:sldId id="269" r:id="rId33"/>
    <p:sldId id="291" r:id="rId34"/>
    <p:sldId id="272" r:id="rId35"/>
    <p:sldId id="304" r:id="rId36"/>
    <p:sldId id="273" r:id="rId37"/>
    <p:sldId id="274"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6" autoAdjust="0"/>
    <p:restoredTop sz="95146" autoAdjust="0"/>
  </p:normalViewPr>
  <p:slideViewPr>
    <p:cSldViewPr snapToGrid="0">
      <p:cViewPr varScale="1">
        <p:scale>
          <a:sx n="80" d="100"/>
          <a:sy n="80" d="100"/>
        </p:scale>
        <p:origin x="108" y="15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CBB1E6-A77B-4EBD-AD3A-88E658A670EA}" type="datetimeFigureOut">
              <a:rPr lang="en-US" smtClean="0"/>
              <a:t>3/9/2026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3CBF22-CF63-46DC-9282-4A311CF87984}" type="slidenum">
              <a:rPr lang="en-US" smtClean="0"/>
              <a:t>‹#›</a:t>
            </a:fld>
            <a:endParaRPr lang="en-US"/>
          </a:p>
        </p:txBody>
      </p:sp>
    </p:spTree>
    <p:extLst>
      <p:ext uri="{BB962C8B-B14F-4D97-AF65-F5344CB8AC3E}">
        <p14:creationId xmlns:p14="http://schemas.microsoft.com/office/powerpoint/2010/main" val="1798789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2</a:t>
            </a:fld>
            <a:endParaRPr lang="en-US"/>
          </a:p>
        </p:txBody>
      </p:sp>
    </p:spTree>
    <p:extLst>
      <p:ext uri="{BB962C8B-B14F-4D97-AF65-F5344CB8AC3E}">
        <p14:creationId xmlns:p14="http://schemas.microsoft.com/office/powerpoint/2010/main" val="39830053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13</a:t>
            </a:fld>
            <a:endParaRPr lang="en-US"/>
          </a:p>
        </p:txBody>
      </p:sp>
    </p:spTree>
    <p:extLst>
      <p:ext uri="{BB962C8B-B14F-4D97-AF65-F5344CB8AC3E}">
        <p14:creationId xmlns:p14="http://schemas.microsoft.com/office/powerpoint/2010/main" val="30587872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14</a:t>
            </a:fld>
            <a:endParaRPr lang="en-US"/>
          </a:p>
        </p:txBody>
      </p:sp>
    </p:spTree>
    <p:extLst>
      <p:ext uri="{BB962C8B-B14F-4D97-AF65-F5344CB8AC3E}">
        <p14:creationId xmlns:p14="http://schemas.microsoft.com/office/powerpoint/2010/main" val="14499806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16</a:t>
            </a:fld>
            <a:endParaRPr lang="en-US"/>
          </a:p>
        </p:txBody>
      </p:sp>
    </p:spTree>
    <p:extLst>
      <p:ext uri="{BB962C8B-B14F-4D97-AF65-F5344CB8AC3E}">
        <p14:creationId xmlns:p14="http://schemas.microsoft.com/office/powerpoint/2010/main" val="36893439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18</a:t>
            </a:fld>
            <a:endParaRPr lang="en-US"/>
          </a:p>
        </p:txBody>
      </p:sp>
    </p:spTree>
    <p:extLst>
      <p:ext uri="{BB962C8B-B14F-4D97-AF65-F5344CB8AC3E}">
        <p14:creationId xmlns:p14="http://schemas.microsoft.com/office/powerpoint/2010/main" val="20815532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19</a:t>
            </a:fld>
            <a:endParaRPr lang="en-US"/>
          </a:p>
        </p:txBody>
      </p:sp>
    </p:spTree>
    <p:extLst>
      <p:ext uri="{BB962C8B-B14F-4D97-AF65-F5344CB8AC3E}">
        <p14:creationId xmlns:p14="http://schemas.microsoft.com/office/powerpoint/2010/main" val="23591148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20</a:t>
            </a:fld>
            <a:endParaRPr lang="en-US"/>
          </a:p>
        </p:txBody>
      </p:sp>
    </p:spTree>
    <p:extLst>
      <p:ext uri="{BB962C8B-B14F-4D97-AF65-F5344CB8AC3E}">
        <p14:creationId xmlns:p14="http://schemas.microsoft.com/office/powerpoint/2010/main" val="29302074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22</a:t>
            </a:fld>
            <a:endParaRPr lang="en-US"/>
          </a:p>
        </p:txBody>
      </p:sp>
    </p:spTree>
    <p:extLst>
      <p:ext uri="{BB962C8B-B14F-4D97-AF65-F5344CB8AC3E}">
        <p14:creationId xmlns:p14="http://schemas.microsoft.com/office/powerpoint/2010/main" val="7016867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23</a:t>
            </a:fld>
            <a:endParaRPr lang="en-US"/>
          </a:p>
        </p:txBody>
      </p:sp>
    </p:spTree>
    <p:extLst>
      <p:ext uri="{BB962C8B-B14F-4D97-AF65-F5344CB8AC3E}">
        <p14:creationId xmlns:p14="http://schemas.microsoft.com/office/powerpoint/2010/main" val="28165709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25</a:t>
            </a:fld>
            <a:endParaRPr lang="en-US"/>
          </a:p>
        </p:txBody>
      </p:sp>
    </p:spTree>
    <p:extLst>
      <p:ext uri="{BB962C8B-B14F-4D97-AF65-F5344CB8AC3E}">
        <p14:creationId xmlns:p14="http://schemas.microsoft.com/office/powerpoint/2010/main" val="5770214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26</a:t>
            </a:fld>
            <a:endParaRPr lang="en-US"/>
          </a:p>
        </p:txBody>
      </p:sp>
    </p:spTree>
    <p:extLst>
      <p:ext uri="{BB962C8B-B14F-4D97-AF65-F5344CB8AC3E}">
        <p14:creationId xmlns:p14="http://schemas.microsoft.com/office/powerpoint/2010/main" val="1781777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3</a:t>
            </a:fld>
            <a:endParaRPr lang="en-US"/>
          </a:p>
        </p:txBody>
      </p:sp>
    </p:spTree>
    <p:extLst>
      <p:ext uri="{BB962C8B-B14F-4D97-AF65-F5344CB8AC3E}">
        <p14:creationId xmlns:p14="http://schemas.microsoft.com/office/powerpoint/2010/main" val="21055824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28</a:t>
            </a:fld>
            <a:endParaRPr lang="en-US"/>
          </a:p>
        </p:txBody>
      </p:sp>
    </p:spTree>
    <p:extLst>
      <p:ext uri="{BB962C8B-B14F-4D97-AF65-F5344CB8AC3E}">
        <p14:creationId xmlns:p14="http://schemas.microsoft.com/office/powerpoint/2010/main" val="31300139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29</a:t>
            </a:fld>
            <a:endParaRPr lang="en-US"/>
          </a:p>
        </p:txBody>
      </p:sp>
    </p:spTree>
    <p:extLst>
      <p:ext uri="{BB962C8B-B14F-4D97-AF65-F5344CB8AC3E}">
        <p14:creationId xmlns:p14="http://schemas.microsoft.com/office/powerpoint/2010/main" val="33665367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31</a:t>
            </a:fld>
            <a:endParaRPr lang="en-US"/>
          </a:p>
        </p:txBody>
      </p:sp>
    </p:spTree>
    <p:extLst>
      <p:ext uri="{BB962C8B-B14F-4D97-AF65-F5344CB8AC3E}">
        <p14:creationId xmlns:p14="http://schemas.microsoft.com/office/powerpoint/2010/main" val="7009476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33</a:t>
            </a:fld>
            <a:endParaRPr lang="en-US"/>
          </a:p>
        </p:txBody>
      </p:sp>
    </p:spTree>
    <p:extLst>
      <p:ext uri="{BB962C8B-B14F-4D97-AF65-F5344CB8AC3E}">
        <p14:creationId xmlns:p14="http://schemas.microsoft.com/office/powerpoint/2010/main" val="17939976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34</a:t>
            </a:fld>
            <a:endParaRPr lang="en-US"/>
          </a:p>
        </p:txBody>
      </p:sp>
    </p:spTree>
    <p:extLst>
      <p:ext uri="{BB962C8B-B14F-4D97-AF65-F5344CB8AC3E}">
        <p14:creationId xmlns:p14="http://schemas.microsoft.com/office/powerpoint/2010/main" val="2979991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4</a:t>
            </a:fld>
            <a:endParaRPr lang="en-US"/>
          </a:p>
        </p:txBody>
      </p:sp>
    </p:spTree>
    <p:extLst>
      <p:ext uri="{BB962C8B-B14F-4D97-AF65-F5344CB8AC3E}">
        <p14:creationId xmlns:p14="http://schemas.microsoft.com/office/powerpoint/2010/main" val="4192770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5</a:t>
            </a:fld>
            <a:endParaRPr lang="en-US"/>
          </a:p>
        </p:txBody>
      </p:sp>
    </p:spTree>
    <p:extLst>
      <p:ext uri="{BB962C8B-B14F-4D97-AF65-F5344CB8AC3E}">
        <p14:creationId xmlns:p14="http://schemas.microsoft.com/office/powerpoint/2010/main" val="3094170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6</a:t>
            </a:fld>
            <a:endParaRPr lang="en-US"/>
          </a:p>
        </p:txBody>
      </p:sp>
    </p:spTree>
    <p:extLst>
      <p:ext uri="{BB962C8B-B14F-4D97-AF65-F5344CB8AC3E}">
        <p14:creationId xmlns:p14="http://schemas.microsoft.com/office/powerpoint/2010/main" val="3328505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7</a:t>
            </a:fld>
            <a:endParaRPr lang="en-US"/>
          </a:p>
        </p:txBody>
      </p:sp>
    </p:spTree>
    <p:extLst>
      <p:ext uri="{BB962C8B-B14F-4D97-AF65-F5344CB8AC3E}">
        <p14:creationId xmlns:p14="http://schemas.microsoft.com/office/powerpoint/2010/main" val="33799695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8</a:t>
            </a:fld>
            <a:endParaRPr lang="en-US"/>
          </a:p>
        </p:txBody>
      </p:sp>
    </p:spTree>
    <p:extLst>
      <p:ext uri="{BB962C8B-B14F-4D97-AF65-F5344CB8AC3E}">
        <p14:creationId xmlns:p14="http://schemas.microsoft.com/office/powerpoint/2010/main" val="4290214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10</a:t>
            </a:fld>
            <a:endParaRPr lang="en-US"/>
          </a:p>
        </p:txBody>
      </p:sp>
    </p:spTree>
    <p:extLst>
      <p:ext uri="{BB962C8B-B14F-4D97-AF65-F5344CB8AC3E}">
        <p14:creationId xmlns:p14="http://schemas.microsoft.com/office/powerpoint/2010/main" val="28102741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3CBF22-CF63-46DC-9282-4A311CF87984}" type="slidenum">
              <a:rPr lang="en-US" smtClean="0"/>
              <a:t>11</a:t>
            </a:fld>
            <a:endParaRPr lang="en-US"/>
          </a:p>
        </p:txBody>
      </p:sp>
    </p:spTree>
    <p:extLst>
      <p:ext uri="{BB962C8B-B14F-4D97-AF65-F5344CB8AC3E}">
        <p14:creationId xmlns:p14="http://schemas.microsoft.com/office/powerpoint/2010/main" val="13748604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0F2AD4F-BDBC-437A-88F3-7AD4B3EE4583}"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99478D-EBC5-458D-A1D0-DFFBBC700D19}" type="slidenum">
              <a:rPr lang="en-US" smtClean="0"/>
              <a:t>‹#›</a:t>
            </a:fld>
            <a:endParaRPr lang="en-US"/>
          </a:p>
        </p:txBody>
      </p:sp>
    </p:spTree>
    <p:extLst>
      <p:ext uri="{BB962C8B-B14F-4D97-AF65-F5344CB8AC3E}">
        <p14:creationId xmlns:p14="http://schemas.microsoft.com/office/powerpoint/2010/main" val="154452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F2AD4F-BDBC-437A-88F3-7AD4B3EE4583}"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99478D-EBC5-458D-A1D0-DFFBBC700D19}" type="slidenum">
              <a:rPr lang="en-US" smtClean="0"/>
              <a:t>‹#›</a:t>
            </a:fld>
            <a:endParaRPr lang="en-US"/>
          </a:p>
        </p:txBody>
      </p:sp>
    </p:spTree>
    <p:extLst>
      <p:ext uri="{BB962C8B-B14F-4D97-AF65-F5344CB8AC3E}">
        <p14:creationId xmlns:p14="http://schemas.microsoft.com/office/powerpoint/2010/main" val="2644077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F2AD4F-BDBC-437A-88F3-7AD4B3EE4583}"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99478D-EBC5-458D-A1D0-DFFBBC700D19}" type="slidenum">
              <a:rPr lang="en-US" smtClean="0"/>
              <a:t>‹#›</a:t>
            </a:fld>
            <a:endParaRPr lang="en-US"/>
          </a:p>
        </p:txBody>
      </p:sp>
    </p:spTree>
    <p:extLst>
      <p:ext uri="{BB962C8B-B14F-4D97-AF65-F5344CB8AC3E}">
        <p14:creationId xmlns:p14="http://schemas.microsoft.com/office/powerpoint/2010/main" val="41448498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F2AD4F-BDBC-437A-88F3-7AD4B3EE4583}"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99478D-EBC5-458D-A1D0-DFFBBC700D19}"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201268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F2AD4F-BDBC-437A-88F3-7AD4B3EE4583}"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99478D-EBC5-458D-A1D0-DFFBBC700D19}" type="slidenum">
              <a:rPr lang="en-US" smtClean="0"/>
              <a:t>‹#›</a:t>
            </a:fld>
            <a:endParaRPr lang="en-US"/>
          </a:p>
        </p:txBody>
      </p:sp>
    </p:spTree>
    <p:extLst>
      <p:ext uri="{BB962C8B-B14F-4D97-AF65-F5344CB8AC3E}">
        <p14:creationId xmlns:p14="http://schemas.microsoft.com/office/powerpoint/2010/main" val="560609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E0F2AD4F-BDBC-437A-88F3-7AD4B3EE4583}"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99478D-EBC5-458D-A1D0-DFFBBC700D19}" type="slidenum">
              <a:rPr lang="en-US" smtClean="0"/>
              <a:t>‹#›</a:t>
            </a:fld>
            <a:endParaRPr lang="en-US"/>
          </a:p>
        </p:txBody>
      </p:sp>
    </p:spTree>
    <p:extLst>
      <p:ext uri="{BB962C8B-B14F-4D97-AF65-F5344CB8AC3E}">
        <p14:creationId xmlns:p14="http://schemas.microsoft.com/office/powerpoint/2010/main" val="31056195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E0F2AD4F-BDBC-437A-88F3-7AD4B3EE4583}"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99478D-EBC5-458D-A1D0-DFFBBC700D19}" type="slidenum">
              <a:rPr lang="en-US" smtClean="0"/>
              <a:t>‹#›</a:t>
            </a:fld>
            <a:endParaRPr lang="en-US"/>
          </a:p>
        </p:txBody>
      </p:sp>
    </p:spTree>
    <p:extLst>
      <p:ext uri="{BB962C8B-B14F-4D97-AF65-F5344CB8AC3E}">
        <p14:creationId xmlns:p14="http://schemas.microsoft.com/office/powerpoint/2010/main" val="2345220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F2AD4F-BDBC-437A-88F3-7AD4B3EE4583}"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99478D-EBC5-458D-A1D0-DFFBBC700D19}" type="slidenum">
              <a:rPr lang="en-US" smtClean="0"/>
              <a:t>‹#›</a:t>
            </a:fld>
            <a:endParaRPr lang="en-US"/>
          </a:p>
        </p:txBody>
      </p:sp>
    </p:spTree>
    <p:extLst>
      <p:ext uri="{BB962C8B-B14F-4D97-AF65-F5344CB8AC3E}">
        <p14:creationId xmlns:p14="http://schemas.microsoft.com/office/powerpoint/2010/main" val="18393933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F2AD4F-BDBC-437A-88F3-7AD4B3EE4583}"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99478D-EBC5-458D-A1D0-DFFBBC700D19}" type="slidenum">
              <a:rPr lang="en-US" smtClean="0"/>
              <a:t>‹#›</a:t>
            </a:fld>
            <a:endParaRPr lang="en-US"/>
          </a:p>
        </p:txBody>
      </p:sp>
    </p:spTree>
    <p:extLst>
      <p:ext uri="{BB962C8B-B14F-4D97-AF65-F5344CB8AC3E}">
        <p14:creationId xmlns:p14="http://schemas.microsoft.com/office/powerpoint/2010/main" val="3828779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0F2AD4F-BDBC-437A-88F3-7AD4B3EE4583}"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99478D-EBC5-458D-A1D0-DFFBBC700D19}" type="slidenum">
              <a:rPr lang="en-US" smtClean="0"/>
              <a:t>‹#›</a:t>
            </a:fld>
            <a:endParaRPr lang="en-US"/>
          </a:p>
        </p:txBody>
      </p:sp>
    </p:spTree>
    <p:extLst>
      <p:ext uri="{BB962C8B-B14F-4D97-AF65-F5344CB8AC3E}">
        <p14:creationId xmlns:p14="http://schemas.microsoft.com/office/powerpoint/2010/main" val="3603724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0F2AD4F-BDBC-437A-88F3-7AD4B3EE4583}" type="datetimeFigureOut">
              <a:rPr lang="en-US" smtClean="0"/>
              <a:t>3/9/2026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99478D-EBC5-458D-A1D0-DFFBBC700D19}" type="slidenum">
              <a:rPr lang="en-US" smtClean="0"/>
              <a:t>‹#›</a:t>
            </a:fld>
            <a:endParaRPr lang="en-US"/>
          </a:p>
        </p:txBody>
      </p:sp>
    </p:spTree>
    <p:extLst>
      <p:ext uri="{BB962C8B-B14F-4D97-AF65-F5344CB8AC3E}">
        <p14:creationId xmlns:p14="http://schemas.microsoft.com/office/powerpoint/2010/main" val="2089309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0F2AD4F-BDBC-437A-88F3-7AD4B3EE4583}"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99478D-EBC5-458D-A1D0-DFFBBC700D19}" type="slidenum">
              <a:rPr lang="en-US" smtClean="0"/>
              <a:t>‹#›</a:t>
            </a:fld>
            <a:endParaRPr lang="en-US"/>
          </a:p>
        </p:txBody>
      </p:sp>
    </p:spTree>
    <p:extLst>
      <p:ext uri="{BB962C8B-B14F-4D97-AF65-F5344CB8AC3E}">
        <p14:creationId xmlns:p14="http://schemas.microsoft.com/office/powerpoint/2010/main" val="22326517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0F2AD4F-BDBC-437A-88F3-7AD4B3EE4583}" type="datetimeFigureOut">
              <a:rPr lang="en-US" smtClean="0"/>
              <a:t>3/9/2026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99478D-EBC5-458D-A1D0-DFFBBC700D19}" type="slidenum">
              <a:rPr lang="en-US" smtClean="0"/>
              <a:t>‹#›</a:t>
            </a:fld>
            <a:endParaRPr lang="en-US"/>
          </a:p>
        </p:txBody>
      </p:sp>
    </p:spTree>
    <p:extLst>
      <p:ext uri="{BB962C8B-B14F-4D97-AF65-F5344CB8AC3E}">
        <p14:creationId xmlns:p14="http://schemas.microsoft.com/office/powerpoint/2010/main" val="3011935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0F2AD4F-BDBC-437A-88F3-7AD4B3EE4583}" type="datetimeFigureOut">
              <a:rPr lang="en-US" smtClean="0"/>
              <a:t>3/9/2026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99478D-EBC5-458D-A1D0-DFFBBC700D19}" type="slidenum">
              <a:rPr lang="en-US" smtClean="0"/>
              <a:t>‹#›</a:t>
            </a:fld>
            <a:endParaRPr lang="en-US"/>
          </a:p>
        </p:txBody>
      </p:sp>
    </p:spTree>
    <p:extLst>
      <p:ext uri="{BB962C8B-B14F-4D97-AF65-F5344CB8AC3E}">
        <p14:creationId xmlns:p14="http://schemas.microsoft.com/office/powerpoint/2010/main" val="2932338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F2AD4F-BDBC-437A-88F3-7AD4B3EE4583}" type="datetimeFigureOut">
              <a:rPr lang="en-US" smtClean="0"/>
              <a:t>3/9/2026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99478D-EBC5-458D-A1D0-DFFBBC700D19}" type="slidenum">
              <a:rPr lang="en-US" smtClean="0"/>
              <a:t>‹#›</a:t>
            </a:fld>
            <a:endParaRPr lang="en-US"/>
          </a:p>
        </p:txBody>
      </p:sp>
    </p:spTree>
    <p:extLst>
      <p:ext uri="{BB962C8B-B14F-4D97-AF65-F5344CB8AC3E}">
        <p14:creationId xmlns:p14="http://schemas.microsoft.com/office/powerpoint/2010/main" val="3538632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F2AD4F-BDBC-437A-88F3-7AD4B3EE4583}"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99478D-EBC5-458D-A1D0-DFFBBC700D19}" type="slidenum">
              <a:rPr lang="en-US" smtClean="0"/>
              <a:t>‹#›</a:t>
            </a:fld>
            <a:endParaRPr lang="en-US"/>
          </a:p>
        </p:txBody>
      </p:sp>
    </p:spTree>
    <p:extLst>
      <p:ext uri="{BB962C8B-B14F-4D97-AF65-F5344CB8AC3E}">
        <p14:creationId xmlns:p14="http://schemas.microsoft.com/office/powerpoint/2010/main" val="3221875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0F2AD4F-BDBC-437A-88F3-7AD4B3EE4583}" type="datetimeFigureOut">
              <a:rPr lang="en-US" smtClean="0"/>
              <a:t>3/9/2026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99478D-EBC5-458D-A1D0-DFFBBC700D19}" type="slidenum">
              <a:rPr lang="en-US" smtClean="0"/>
              <a:t>‹#›</a:t>
            </a:fld>
            <a:endParaRPr lang="en-US"/>
          </a:p>
        </p:txBody>
      </p:sp>
    </p:spTree>
    <p:extLst>
      <p:ext uri="{BB962C8B-B14F-4D97-AF65-F5344CB8AC3E}">
        <p14:creationId xmlns:p14="http://schemas.microsoft.com/office/powerpoint/2010/main" val="1545588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E0F2AD4F-BDBC-437A-88F3-7AD4B3EE4583}" type="datetimeFigureOut">
              <a:rPr lang="en-US" smtClean="0"/>
              <a:t>3/9/2026</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B699478D-EBC5-458D-A1D0-DFFBBC700D19}" type="slidenum">
              <a:rPr lang="en-US" smtClean="0"/>
              <a:t>‹#›</a:t>
            </a:fld>
            <a:endParaRPr lang="en-US"/>
          </a:p>
        </p:txBody>
      </p:sp>
    </p:spTree>
    <p:extLst>
      <p:ext uri="{BB962C8B-B14F-4D97-AF65-F5344CB8AC3E}">
        <p14:creationId xmlns:p14="http://schemas.microsoft.com/office/powerpoint/2010/main" val="1202450079"/>
      </p:ext>
    </p:extLst>
  </p:cSld>
  <p:clrMap bg1="dk1" tx1="lt1" bg2="dk2"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 id="2147483707" r:id="rId16"/>
    <p:sldLayoutId id="2147483708"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blumenthal.senate.gov/services/federal-fundin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murphy.senate.gov/services/appropriations"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mailto:Kasandra_Navarro@Blumenthal.senate.gov" TargetMode="External"/><Relationship Id="rId7" Type="http://schemas.openxmlformats.org/officeDocument/2006/relationships/hyperlink" Target="https://forms.office.com/Pages/ResponsePage.aspx?id=yQ08CVqFVEaBVDu8JMTbfmcU7ZKPUVhAtYCaGIIC-jlUNkE3MEcyVThEWjFaVFJRWU04MkRZMzQ4NCQlQCN0PWcu"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mailto:Jameson_Foulke@murphy.senate.gov" TargetMode="External"/><Relationship Id="rId5" Type="http://schemas.openxmlformats.org/officeDocument/2006/relationships/hyperlink" Target="mailto:Jacob_Ecke@murphy.senate.gov" TargetMode="External"/><Relationship Id="rId4" Type="http://schemas.openxmlformats.org/officeDocument/2006/relationships/hyperlink" Target="mailto:Ashley_Law@Blumenthal.senate.gov"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1E3CA-91DE-44E2-8F03-733D76742207}"/>
              </a:ext>
            </a:extLst>
          </p:cNvPr>
          <p:cNvSpPr>
            <a:spLocks noGrp="1"/>
          </p:cNvSpPr>
          <p:nvPr>
            <p:ph type="ctrTitle"/>
          </p:nvPr>
        </p:nvSpPr>
        <p:spPr/>
        <p:txBody>
          <a:bodyPr/>
          <a:lstStyle/>
          <a:p>
            <a:r>
              <a:rPr lang="en-US" dirty="0"/>
              <a:t>Congressionally Directed Spending</a:t>
            </a:r>
          </a:p>
        </p:txBody>
      </p:sp>
      <p:sp>
        <p:nvSpPr>
          <p:cNvPr id="3" name="Subtitle 2">
            <a:extLst>
              <a:ext uri="{FF2B5EF4-FFF2-40B4-BE49-F238E27FC236}">
                <a16:creationId xmlns:a16="http://schemas.microsoft.com/office/drawing/2014/main" id="{F6E74FDF-DF0E-4E80-9AF8-95EB8BF4FFEF}"/>
              </a:ext>
            </a:extLst>
          </p:cNvPr>
          <p:cNvSpPr>
            <a:spLocks noGrp="1"/>
          </p:cNvSpPr>
          <p:nvPr>
            <p:ph type="subTitle" idx="1"/>
          </p:nvPr>
        </p:nvSpPr>
        <p:spPr/>
        <p:txBody>
          <a:bodyPr/>
          <a:lstStyle/>
          <a:p>
            <a:r>
              <a:rPr lang="en-US" dirty="0"/>
              <a:t>Office of U.S. Senator Richard Blumenthal</a:t>
            </a:r>
          </a:p>
          <a:p>
            <a:r>
              <a:rPr lang="en-US" dirty="0"/>
              <a:t>Office of U.S. Senator Chris Murphy</a:t>
            </a:r>
          </a:p>
        </p:txBody>
      </p:sp>
    </p:spTree>
    <p:extLst>
      <p:ext uri="{BB962C8B-B14F-4D97-AF65-F5344CB8AC3E}">
        <p14:creationId xmlns:p14="http://schemas.microsoft.com/office/powerpoint/2010/main" val="2268166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CF0D9D1-0CB9-4686-A67A-C3565E932C51}"/>
              </a:ext>
            </a:extLst>
          </p:cNvPr>
          <p:cNvSpPr>
            <a:spLocks noGrp="1"/>
          </p:cNvSpPr>
          <p:nvPr>
            <p:ph type="title"/>
          </p:nvPr>
        </p:nvSpPr>
        <p:spPr/>
        <p:txBody>
          <a:bodyPr/>
          <a:lstStyle/>
          <a:p>
            <a:r>
              <a:rPr lang="en-US" dirty="0"/>
              <a:t>Department of Commerce</a:t>
            </a:r>
          </a:p>
        </p:txBody>
      </p:sp>
      <p:sp>
        <p:nvSpPr>
          <p:cNvPr id="5" name="Content Placeholder 4">
            <a:extLst>
              <a:ext uri="{FF2B5EF4-FFF2-40B4-BE49-F238E27FC236}">
                <a16:creationId xmlns:a16="http://schemas.microsoft.com/office/drawing/2014/main" id="{E08A0524-E602-4D9C-8CD4-F99217CD1975}"/>
              </a:ext>
            </a:extLst>
          </p:cNvPr>
          <p:cNvSpPr>
            <a:spLocks noGrp="1"/>
          </p:cNvSpPr>
          <p:nvPr>
            <p:ph idx="1"/>
          </p:nvPr>
        </p:nvSpPr>
        <p:spPr>
          <a:xfrm>
            <a:off x="691977" y="1935921"/>
            <a:ext cx="10575579" cy="4280022"/>
          </a:xfrm>
        </p:spPr>
        <p:txBody>
          <a:bodyPr>
            <a:normAutofit fontScale="92500" lnSpcReduction="20000"/>
          </a:bodyPr>
          <a:lstStyle/>
          <a:p>
            <a:r>
              <a:rPr lang="en-US" dirty="0"/>
              <a:t>CDS awards through the Department of Commerce are available in the following accounts:</a:t>
            </a:r>
          </a:p>
          <a:p>
            <a:pPr lvl="1"/>
            <a:r>
              <a:rPr lang="en-US" dirty="0"/>
              <a:t>National Institute of Standards and Technology (NIST); Scientific and Technical Research Services; External Projects</a:t>
            </a:r>
          </a:p>
          <a:p>
            <a:pPr lvl="2"/>
            <a:r>
              <a:rPr lang="en-US" dirty="0"/>
              <a:t>Projects should address standards-related research and technology development.</a:t>
            </a:r>
          </a:p>
          <a:p>
            <a:pPr lvl="1"/>
            <a:r>
              <a:rPr lang="en-US" dirty="0"/>
              <a:t>NIST Construction of Research Facilities; Extramural Construction</a:t>
            </a:r>
          </a:p>
          <a:p>
            <a:pPr lvl="2"/>
            <a:r>
              <a:rPr lang="en-US" dirty="0"/>
              <a:t>To support construction projects at research institutions and colleges and universities. </a:t>
            </a:r>
            <a:r>
              <a:rPr lang="en-US" u="sng" dirty="0"/>
              <a:t>Very few of these projects are selected by committee.</a:t>
            </a:r>
          </a:p>
          <a:p>
            <a:pPr lvl="1"/>
            <a:r>
              <a:rPr lang="en-US" dirty="0">
                <a:solidFill>
                  <a:prstClr val="white"/>
                </a:solidFill>
              </a:rPr>
              <a:t>National Aeronautics and Space Administration; Safety, Security and Mission Support</a:t>
            </a:r>
          </a:p>
          <a:p>
            <a:pPr lvl="2"/>
            <a:r>
              <a:rPr lang="en-US" dirty="0">
                <a:solidFill>
                  <a:prstClr val="white"/>
                </a:solidFill>
              </a:rPr>
              <a:t>Projects should focus on science education, research, and technology development related to NASA’s mission.</a:t>
            </a:r>
            <a:endParaRPr lang="en-US" u="sng" dirty="0"/>
          </a:p>
          <a:p>
            <a:pPr lvl="1"/>
            <a:r>
              <a:rPr lang="en-US" dirty="0"/>
              <a:t>National Oceanic and Atmospheric Administration (NOAA) Operations, Research, and Facilities; Special Projects</a:t>
            </a:r>
          </a:p>
          <a:p>
            <a:pPr lvl="2"/>
            <a:r>
              <a:rPr lang="en-US" dirty="0"/>
              <a:t>Projects should address fisheries, marine mammals, ocean, coastal issues, climate, weather, atmospheric research, data acquisition, or forecasting programs.</a:t>
            </a:r>
          </a:p>
        </p:txBody>
      </p:sp>
    </p:spTree>
    <p:extLst>
      <p:ext uri="{BB962C8B-B14F-4D97-AF65-F5344CB8AC3E}">
        <p14:creationId xmlns:p14="http://schemas.microsoft.com/office/powerpoint/2010/main" val="3027707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3E541-506A-4617-8714-4614745BEA5F}"/>
              </a:ext>
            </a:extLst>
          </p:cNvPr>
          <p:cNvSpPr>
            <a:spLocks noGrp="1"/>
          </p:cNvSpPr>
          <p:nvPr>
            <p:ph type="title"/>
          </p:nvPr>
        </p:nvSpPr>
        <p:spPr/>
        <p:txBody>
          <a:bodyPr/>
          <a:lstStyle/>
          <a:p>
            <a:r>
              <a:rPr lang="en-US" dirty="0"/>
              <a:t>Department of justice</a:t>
            </a:r>
          </a:p>
        </p:txBody>
      </p:sp>
      <p:sp>
        <p:nvSpPr>
          <p:cNvPr id="3" name="Content Placeholder 2">
            <a:extLst>
              <a:ext uri="{FF2B5EF4-FFF2-40B4-BE49-F238E27FC236}">
                <a16:creationId xmlns:a16="http://schemas.microsoft.com/office/drawing/2014/main" id="{95B5FF86-F83C-4F7B-9A72-19CD430916C8}"/>
              </a:ext>
            </a:extLst>
          </p:cNvPr>
          <p:cNvSpPr>
            <a:spLocks noGrp="1"/>
          </p:cNvSpPr>
          <p:nvPr>
            <p:ph idx="1"/>
          </p:nvPr>
        </p:nvSpPr>
        <p:spPr>
          <a:xfrm>
            <a:off x="924443" y="1935921"/>
            <a:ext cx="10353762" cy="4489817"/>
          </a:xfrm>
        </p:spPr>
        <p:txBody>
          <a:bodyPr>
            <a:normAutofit fontScale="92500" lnSpcReduction="20000"/>
          </a:bodyPr>
          <a:lstStyle/>
          <a:p>
            <a:r>
              <a:rPr lang="en-US" dirty="0"/>
              <a:t>CDS requests may be submitted within the DOJ’s Byrne Discretionary Program and the COPS Law Enforcement Program.</a:t>
            </a:r>
          </a:p>
          <a:p>
            <a:pPr lvl="1"/>
            <a:r>
              <a:rPr lang="en-US" b="1" u="sng" dirty="0"/>
              <a:t>DOJ Byrne Discretionary:</a:t>
            </a:r>
            <a:r>
              <a:rPr lang="en-US" b="1" dirty="0"/>
              <a:t> </a:t>
            </a:r>
            <a:r>
              <a:rPr lang="en-US" dirty="0"/>
              <a:t>Provides additional personnel, equipment, supplies, contractual support, training, technical assistance, and information systems </a:t>
            </a:r>
            <a:r>
              <a:rPr lang="en-US" u="sng" dirty="0"/>
              <a:t>with a nexus to the criminal justice system</a:t>
            </a:r>
            <a:r>
              <a:rPr lang="en-US" dirty="0"/>
              <a:t>. This funding cannot be used for land acquisition or construction. Nonprofits are eligible for </a:t>
            </a:r>
            <a:r>
              <a:rPr lang="en-US"/>
              <a:t>this account.</a:t>
            </a:r>
            <a:endParaRPr lang="en-US" dirty="0"/>
          </a:p>
          <a:p>
            <a:pPr lvl="1"/>
            <a:r>
              <a:rPr lang="en-US" b="1" u="sng" dirty="0"/>
              <a:t>DOJ COPS Law Enforcement Technology:</a:t>
            </a:r>
            <a:r>
              <a:rPr lang="en-US" b="1" dirty="0"/>
              <a:t> </a:t>
            </a:r>
            <a:r>
              <a:rPr lang="en-US" dirty="0"/>
              <a:t>Funds the development of technologies and automated systems to assist law enforcement agencies in investigating, responding to, and preventing crime. Recipients shall include state, local, tribal, and territorial governments and their public agencies (for example, police and/or sheriff’s departments). </a:t>
            </a:r>
          </a:p>
          <a:p>
            <a:r>
              <a:rPr lang="en-US" dirty="0"/>
              <a:t>Both programs: </a:t>
            </a:r>
          </a:p>
          <a:p>
            <a:pPr lvl="1"/>
            <a:r>
              <a:rPr lang="en-US" dirty="0"/>
              <a:t>Refrain from specifying brand names for equipment to ensure fair and open competition.</a:t>
            </a:r>
          </a:p>
          <a:p>
            <a:pPr lvl="1"/>
            <a:r>
              <a:rPr lang="en-US" dirty="0"/>
              <a:t>Consider the full range of potential legal, constitutional, and civil liberties and privacy implications associated with generating, acquiring, or using technology or data. </a:t>
            </a:r>
          </a:p>
        </p:txBody>
      </p:sp>
    </p:spTree>
    <p:extLst>
      <p:ext uri="{BB962C8B-B14F-4D97-AF65-F5344CB8AC3E}">
        <p14:creationId xmlns:p14="http://schemas.microsoft.com/office/powerpoint/2010/main" val="3853172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B176E-CB29-4916-BDF5-A519181C85E5}"/>
              </a:ext>
            </a:extLst>
          </p:cNvPr>
          <p:cNvSpPr>
            <a:spLocks noGrp="1"/>
          </p:cNvSpPr>
          <p:nvPr>
            <p:ph type="title"/>
          </p:nvPr>
        </p:nvSpPr>
        <p:spPr/>
        <p:txBody>
          <a:bodyPr/>
          <a:lstStyle/>
          <a:p>
            <a:r>
              <a:rPr lang="en-US" dirty="0"/>
              <a:t>Energy and Water Development</a:t>
            </a:r>
          </a:p>
        </p:txBody>
      </p:sp>
      <p:sp>
        <p:nvSpPr>
          <p:cNvPr id="3" name="Text Placeholder 2">
            <a:extLst>
              <a:ext uri="{FF2B5EF4-FFF2-40B4-BE49-F238E27FC236}">
                <a16:creationId xmlns:a16="http://schemas.microsoft.com/office/drawing/2014/main" id="{C91FE8E8-B4FC-4AB3-9C68-817769D00DB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7948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9E7A77A-462B-4548-B574-986C6A4BBA57}"/>
              </a:ext>
            </a:extLst>
          </p:cNvPr>
          <p:cNvSpPr>
            <a:spLocks noGrp="1"/>
          </p:cNvSpPr>
          <p:nvPr>
            <p:ph type="title"/>
          </p:nvPr>
        </p:nvSpPr>
        <p:spPr/>
        <p:txBody>
          <a:bodyPr/>
          <a:lstStyle/>
          <a:p>
            <a:r>
              <a:rPr lang="en-US" dirty="0"/>
              <a:t>Department of Energy</a:t>
            </a:r>
          </a:p>
        </p:txBody>
      </p:sp>
      <p:sp>
        <p:nvSpPr>
          <p:cNvPr id="5" name="Content Placeholder 4">
            <a:extLst>
              <a:ext uri="{FF2B5EF4-FFF2-40B4-BE49-F238E27FC236}">
                <a16:creationId xmlns:a16="http://schemas.microsoft.com/office/drawing/2014/main" id="{8937F574-1590-4D01-BEFE-F2ECAB610069}"/>
              </a:ext>
            </a:extLst>
          </p:cNvPr>
          <p:cNvSpPr>
            <a:spLocks noGrp="1"/>
          </p:cNvSpPr>
          <p:nvPr>
            <p:ph idx="1"/>
          </p:nvPr>
        </p:nvSpPr>
        <p:spPr>
          <a:xfrm>
            <a:off x="667265" y="2096064"/>
            <a:ext cx="10600292" cy="4152336"/>
          </a:xfrm>
        </p:spPr>
        <p:txBody>
          <a:bodyPr>
            <a:normAutofit fontScale="92500" lnSpcReduction="10000"/>
          </a:bodyPr>
          <a:lstStyle/>
          <a:p>
            <a:r>
              <a:rPr lang="en-US" dirty="0"/>
              <a:t>Department of Energy CDS projects include the following topic areas:</a:t>
            </a:r>
          </a:p>
          <a:p>
            <a:pPr lvl="1"/>
            <a:r>
              <a:rPr lang="en-US" dirty="0"/>
              <a:t>Energy Efficiency and Renewable Energy</a:t>
            </a:r>
          </a:p>
          <a:p>
            <a:pPr lvl="1"/>
            <a:r>
              <a:rPr lang="en-US" dirty="0"/>
              <a:t>Electricity</a:t>
            </a:r>
          </a:p>
          <a:p>
            <a:pPr lvl="1"/>
            <a:r>
              <a:rPr lang="en-US" dirty="0"/>
              <a:t>Cybersecurity, Energy Security, and Emergency Response</a:t>
            </a:r>
          </a:p>
          <a:p>
            <a:pPr lvl="1"/>
            <a:r>
              <a:rPr lang="en-US" dirty="0"/>
              <a:t>Nuclear Energy</a:t>
            </a:r>
          </a:p>
          <a:p>
            <a:pPr lvl="1"/>
            <a:r>
              <a:rPr lang="en-US" dirty="0"/>
              <a:t>Fossil Energy and Carbon Management</a:t>
            </a:r>
          </a:p>
          <a:p>
            <a:r>
              <a:rPr lang="en-US" dirty="0"/>
              <a:t>Successful projects will be in line with current Department of Energy missions that focus on transformative science and technology research, development, and demonstration under the five topics listed above.</a:t>
            </a:r>
          </a:p>
          <a:p>
            <a:r>
              <a:rPr lang="en-US" dirty="0"/>
              <a:t>The Committee is more likely to grant requests that are not eligible for funding through tax credits and other incentives. </a:t>
            </a:r>
          </a:p>
        </p:txBody>
      </p:sp>
    </p:spTree>
    <p:extLst>
      <p:ext uri="{BB962C8B-B14F-4D97-AF65-F5344CB8AC3E}">
        <p14:creationId xmlns:p14="http://schemas.microsoft.com/office/powerpoint/2010/main" val="14161582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EDC68F-A9A7-46BC-8E29-3599A7379FAA}"/>
              </a:ext>
            </a:extLst>
          </p:cNvPr>
          <p:cNvSpPr>
            <a:spLocks noGrp="1"/>
          </p:cNvSpPr>
          <p:nvPr>
            <p:ph type="title"/>
          </p:nvPr>
        </p:nvSpPr>
        <p:spPr/>
        <p:txBody>
          <a:bodyPr/>
          <a:lstStyle/>
          <a:p>
            <a:r>
              <a:rPr lang="en-US" dirty="0"/>
              <a:t>U.S. Army Corps of Engineers</a:t>
            </a:r>
          </a:p>
        </p:txBody>
      </p:sp>
      <p:sp>
        <p:nvSpPr>
          <p:cNvPr id="7" name="Content Placeholder 6">
            <a:extLst>
              <a:ext uri="{FF2B5EF4-FFF2-40B4-BE49-F238E27FC236}">
                <a16:creationId xmlns:a16="http://schemas.microsoft.com/office/drawing/2014/main" id="{E373759D-3AA6-4D7C-ADBC-2F9776FD0BB4}"/>
              </a:ext>
            </a:extLst>
          </p:cNvPr>
          <p:cNvSpPr>
            <a:spLocks noGrp="1"/>
          </p:cNvSpPr>
          <p:nvPr>
            <p:ph idx="1"/>
          </p:nvPr>
        </p:nvSpPr>
        <p:spPr/>
        <p:txBody>
          <a:bodyPr/>
          <a:lstStyle/>
          <a:p>
            <a:r>
              <a:rPr lang="en-US" dirty="0"/>
              <a:t>CDS funding is available for </a:t>
            </a:r>
            <a:r>
              <a:rPr lang="en-US" b="1" u="sng" dirty="0"/>
              <a:t>authorized projects only</a:t>
            </a:r>
            <a:r>
              <a:rPr lang="en-US" b="1" dirty="0"/>
              <a:t> </a:t>
            </a:r>
            <a:r>
              <a:rPr lang="en-US" dirty="0"/>
              <a:t>in the following accounts:</a:t>
            </a:r>
          </a:p>
          <a:p>
            <a:pPr lvl="1"/>
            <a:r>
              <a:rPr lang="en-US" dirty="0"/>
              <a:t>Corps of Engineers: Investigations</a:t>
            </a:r>
          </a:p>
          <a:p>
            <a:pPr lvl="1"/>
            <a:r>
              <a:rPr lang="en-US" dirty="0"/>
              <a:t>Corps of Engineers: Construction</a:t>
            </a:r>
          </a:p>
          <a:p>
            <a:pPr lvl="1"/>
            <a:r>
              <a:rPr lang="en-US" dirty="0"/>
              <a:t>Corps of Engineers: Operation &amp; Maintenance</a:t>
            </a:r>
          </a:p>
        </p:txBody>
      </p:sp>
    </p:spTree>
    <p:extLst>
      <p:ext uri="{BB962C8B-B14F-4D97-AF65-F5344CB8AC3E}">
        <p14:creationId xmlns:p14="http://schemas.microsoft.com/office/powerpoint/2010/main" val="32847344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4BEA7-4787-4C7B-AF3A-8D7E484A3AF8}"/>
              </a:ext>
            </a:extLst>
          </p:cNvPr>
          <p:cNvSpPr>
            <a:spLocks noGrp="1"/>
          </p:cNvSpPr>
          <p:nvPr>
            <p:ph type="title"/>
          </p:nvPr>
        </p:nvSpPr>
        <p:spPr/>
        <p:txBody>
          <a:bodyPr/>
          <a:lstStyle/>
          <a:p>
            <a:r>
              <a:rPr lang="en-US" dirty="0"/>
              <a:t>Financial Services and General Government</a:t>
            </a:r>
          </a:p>
        </p:txBody>
      </p:sp>
      <p:sp>
        <p:nvSpPr>
          <p:cNvPr id="3" name="Text Placeholder 2">
            <a:extLst>
              <a:ext uri="{FF2B5EF4-FFF2-40B4-BE49-F238E27FC236}">
                <a16:creationId xmlns:a16="http://schemas.microsoft.com/office/drawing/2014/main" id="{3BDE2C87-8126-42D9-A3DC-7A16B024474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9943078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011117C-15DB-4EB1-9270-951FC1857D6D}"/>
              </a:ext>
            </a:extLst>
          </p:cNvPr>
          <p:cNvSpPr>
            <a:spLocks noGrp="1"/>
          </p:cNvSpPr>
          <p:nvPr>
            <p:ph type="title"/>
          </p:nvPr>
        </p:nvSpPr>
        <p:spPr>
          <a:xfrm>
            <a:off x="827086" y="0"/>
            <a:ext cx="10353761" cy="283779"/>
          </a:xfrm>
        </p:spPr>
        <p:txBody>
          <a:bodyPr>
            <a:normAutofit fontScale="90000"/>
          </a:bodyPr>
          <a:lstStyle/>
          <a:p>
            <a:endParaRPr lang="en-US" dirty="0"/>
          </a:p>
        </p:txBody>
      </p:sp>
      <p:sp>
        <p:nvSpPr>
          <p:cNvPr id="5" name="Content Placeholder 4">
            <a:extLst>
              <a:ext uri="{FF2B5EF4-FFF2-40B4-BE49-F238E27FC236}">
                <a16:creationId xmlns:a16="http://schemas.microsoft.com/office/drawing/2014/main" id="{3E97E716-7473-4C08-BB49-0F3CFD974190}"/>
              </a:ext>
            </a:extLst>
          </p:cNvPr>
          <p:cNvSpPr>
            <a:spLocks noGrp="1"/>
          </p:cNvSpPr>
          <p:nvPr>
            <p:ph idx="1"/>
          </p:nvPr>
        </p:nvSpPr>
        <p:spPr>
          <a:xfrm>
            <a:off x="551226" y="717331"/>
            <a:ext cx="10732098" cy="5784771"/>
          </a:xfrm>
        </p:spPr>
        <p:txBody>
          <a:bodyPr>
            <a:normAutofit fontScale="85000" lnSpcReduction="10000"/>
          </a:bodyPr>
          <a:lstStyle/>
          <a:p>
            <a:r>
              <a:rPr lang="en-US" b="1" dirty="0"/>
              <a:t>Small Business Administration, Administrative Provision</a:t>
            </a:r>
          </a:p>
          <a:p>
            <a:pPr lvl="1"/>
            <a:r>
              <a:rPr lang="en-US" dirty="0"/>
              <a:t>Cannot go to for-profit businesses</a:t>
            </a:r>
          </a:p>
          <a:p>
            <a:pPr lvl="1"/>
            <a:r>
              <a:rPr lang="en-US" dirty="0"/>
              <a:t>In general, this has funded colleges or non-profits that assist small businesses or small business resources centers at town agencies.</a:t>
            </a:r>
          </a:p>
          <a:p>
            <a:r>
              <a:rPr lang="en-US" b="1" dirty="0"/>
              <a:t>National Archives and Records Administration, National Historical Publications and Records </a:t>
            </a:r>
          </a:p>
          <a:p>
            <a:pPr lvl="1"/>
            <a:r>
              <a:rPr lang="en-US" dirty="0"/>
              <a:t>Projects that help ensure online public discovery and use of historical records collections, including digitization, programming, and online availability of records. Visit NARA website to confirm eligibility. </a:t>
            </a:r>
          </a:p>
          <a:p>
            <a:r>
              <a:rPr lang="en-US" b="1" dirty="0"/>
              <a:t>General Services Administration, Federal Buildings Fund, Construction and Acquisition</a:t>
            </a:r>
          </a:p>
          <a:p>
            <a:pPr lvl="1"/>
            <a:r>
              <a:rPr lang="en-US" dirty="0"/>
              <a:t>Construction projects typically including federal courthouses, federal buildings, or land ports-of-entry.</a:t>
            </a:r>
          </a:p>
          <a:p>
            <a:r>
              <a:rPr lang="en-US" b="1" dirty="0"/>
              <a:t>General Services Administration, Federal Buildings Fund, Repairs and Alterations</a:t>
            </a:r>
          </a:p>
          <a:p>
            <a:pPr lvl="1"/>
            <a:r>
              <a:rPr lang="en-US" dirty="0"/>
              <a:t>Repairs must be on federally-owned properties.</a:t>
            </a:r>
          </a:p>
          <a:p>
            <a:r>
              <a:rPr lang="en-US" b="1" dirty="0"/>
              <a:t>Office of National Drug Control Policy, Prevention Grants</a:t>
            </a:r>
          </a:p>
          <a:p>
            <a:pPr lvl="1"/>
            <a:r>
              <a:rPr lang="en-US" dirty="0"/>
              <a:t>Projects should not be substance specific, this account does not fund treatment programs</a:t>
            </a:r>
          </a:p>
          <a:p>
            <a:pPr lvl="1"/>
            <a:r>
              <a:rPr lang="en-US" dirty="0"/>
              <a:t>Focus on public health prevention intervention efforts for substance use disorder</a:t>
            </a:r>
          </a:p>
        </p:txBody>
      </p:sp>
    </p:spTree>
    <p:extLst>
      <p:ext uri="{BB962C8B-B14F-4D97-AF65-F5344CB8AC3E}">
        <p14:creationId xmlns:p14="http://schemas.microsoft.com/office/powerpoint/2010/main" val="2040571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6FEB89-D7BF-4196-9194-E76018EF7EDF}"/>
              </a:ext>
            </a:extLst>
          </p:cNvPr>
          <p:cNvSpPr>
            <a:spLocks noGrp="1"/>
          </p:cNvSpPr>
          <p:nvPr>
            <p:ph type="title"/>
          </p:nvPr>
        </p:nvSpPr>
        <p:spPr/>
        <p:txBody>
          <a:bodyPr/>
          <a:lstStyle/>
          <a:p>
            <a:r>
              <a:rPr lang="en-US" dirty="0"/>
              <a:t>Interior, Environment, and Related Agencies</a:t>
            </a:r>
          </a:p>
        </p:txBody>
      </p:sp>
      <p:sp>
        <p:nvSpPr>
          <p:cNvPr id="5" name="Text Placeholder 4">
            <a:extLst>
              <a:ext uri="{FF2B5EF4-FFF2-40B4-BE49-F238E27FC236}">
                <a16:creationId xmlns:a16="http://schemas.microsoft.com/office/drawing/2014/main" id="{3FA77F93-FDE6-46AA-A362-D3C617B7A39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4633984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B6F46-F177-438C-82BF-949BCAFD409E}"/>
              </a:ext>
            </a:extLst>
          </p:cNvPr>
          <p:cNvSpPr>
            <a:spLocks noGrp="1"/>
          </p:cNvSpPr>
          <p:nvPr>
            <p:ph type="title"/>
          </p:nvPr>
        </p:nvSpPr>
        <p:spPr/>
        <p:txBody>
          <a:bodyPr>
            <a:normAutofit fontScale="90000"/>
          </a:bodyPr>
          <a:lstStyle/>
          <a:p>
            <a:r>
              <a:rPr lang="en-US" dirty="0"/>
              <a:t>Department of Interior and Environmental Protection Agency (EPA)</a:t>
            </a:r>
          </a:p>
        </p:txBody>
      </p:sp>
      <p:sp>
        <p:nvSpPr>
          <p:cNvPr id="3" name="Content Placeholder 2">
            <a:extLst>
              <a:ext uri="{FF2B5EF4-FFF2-40B4-BE49-F238E27FC236}">
                <a16:creationId xmlns:a16="http://schemas.microsoft.com/office/drawing/2014/main" id="{7ADD277E-3561-4F49-AF14-283858E3A807}"/>
              </a:ext>
            </a:extLst>
          </p:cNvPr>
          <p:cNvSpPr>
            <a:spLocks noGrp="1"/>
          </p:cNvSpPr>
          <p:nvPr>
            <p:ph idx="1"/>
          </p:nvPr>
        </p:nvSpPr>
        <p:spPr>
          <a:xfrm>
            <a:off x="913795" y="2096064"/>
            <a:ext cx="10353762" cy="4420066"/>
          </a:xfrm>
        </p:spPr>
        <p:txBody>
          <a:bodyPr>
            <a:normAutofit fontScale="77500" lnSpcReduction="20000"/>
          </a:bodyPr>
          <a:lstStyle/>
          <a:p>
            <a:r>
              <a:rPr lang="en-US" b="1" u="sng" dirty="0"/>
              <a:t>EPA, State and Tribal Assistance Grants, Water and Wastewater Infrastructure: </a:t>
            </a:r>
            <a:r>
              <a:rPr lang="en-US" dirty="0"/>
              <a:t>Funds local wastewater and drinking water infrastructure projects within the Clean Water and Drinking Water State Revolving Funds. Only projects that are publicly-owned or owned by a non-profit are eligible, and there is a minimum 20% cost share requirement.</a:t>
            </a:r>
          </a:p>
          <a:p>
            <a:r>
              <a:rPr lang="en-US" b="1" u="sng" dirty="0"/>
              <a:t>National Park Service, Historic Preservation Fund:</a:t>
            </a:r>
            <a:r>
              <a:rPr lang="en-US" b="1" dirty="0"/>
              <a:t> </a:t>
            </a:r>
            <a:r>
              <a:rPr lang="en-US" dirty="0"/>
              <a:t>Preserve historical and archeological sites in the United States. A property must be listed as an historic place on the national or state historic register.</a:t>
            </a:r>
          </a:p>
          <a:p>
            <a:r>
              <a:rPr lang="en-US" b="1" u="sng" dirty="0"/>
              <a:t>State and Private Forestry:</a:t>
            </a:r>
            <a:r>
              <a:rPr lang="en-US" b="1" dirty="0"/>
              <a:t> </a:t>
            </a:r>
            <a:r>
              <a:rPr lang="en-US" dirty="0"/>
              <a:t>Technical and financial assistance grants to non-federal forest landowners, including state, tribal, and local governments. Activities within this account include forest health management, cooperative fire protection, wood innovation, and urban and community forestry.</a:t>
            </a:r>
          </a:p>
          <a:p>
            <a:r>
              <a:rPr lang="en-US" b="1" u="sng" dirty="0"/>
              <a:t>Projects on Agency Lists: </a:t>
            </a:r>
            <a:r>
              <a:rPr lang="en-US" dirty="0"/>
              <a:t>Requests for location-specific projects on federal lands that are not included in the FY27 President’s Budget Request or the FY26 enacted bill, or for location-specific funding above the President’s request or the FY26 enacted level. The Subcommittee has a strong preference for projects included on agency-submitted priority lists.</a:t>
            </a:r>
          </a:p>
          <a:p>
            <a:r>
              <a:rPr lang="en-US" dirty="0"/>
              <a:t>Other**</a:t>
            </a:r>
          </a:p>
        </p:txBody>
      </p:sp>
    </p:spTree>
    <p:extLst>
      <p:ext uri="{BB962C8B-B14F-4D97-AF65-F5344CB8AC3E}">
        <p14:creationId xmlns:p14="http://schemas.microsoft.com/office/powerpoint/2010/main" val="29940212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7213F-2BC3-4DA0-9A01-03C8C7A16CC0}"/>
              </a:ext>
            </a:extLst>
          </p:cNvPr>
          <p:cNvSpPr>
            <a:spLocks noGrp="1"/>
          </p:cNvSpPr>
          <p:nvPr>
            <p:ph type="title"/>
          </p:nvPr>
        </p:nvSpPr>
        <p:spPr/>
        <p:txBody>
          <a:bodyPr/>
          <a:lstStyle/>
          <a:p>
            <a:r>
              <a:rPr lang="en-US" dirty="0"/>
              <a:t>Labor, Health and Human Services, and Education, and Related Agencies</a:t>
            </a:r>
          </a:p>
        </p:txBody>
      </p:sp>
      <p:sp>
        <p:nvSpPr>
          <p:cNvPr id="4" name="Text Placeholder 3">
            <a:extLst>
              <a:ext uri="{FF2B5EF4-FFF2-40B4-BE49-F238E27FC236}">
                <a16:creationId xmlns:a16="http://schemas.microsoft.com/office/drawing/2014/main" id="{6F939066-1353-453F-8BCF-712C0CBE0F1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50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DEA1D-35FE-4634-AEB8-B6A8191ADFB2}"/>
              </a:ext>
            </a:extLst>
          </p:cNvPr>
          <p:cNvSpPr>
            <a:spLocks noGrp="1"/>
          </p:cNvSpPr>
          <p:nvPr>
            <p:ph type="title"/>
          </p:nvPr>
        </p:nvSpPr>
        <p:spPr>
          <a:xfrm>
            <a:off x="913794" y="365235"/>
            <a:ext cx="10353761" cy="1326321"/>
          </a:xfrm>
        </p:spPr>
        <p:txBody>
          <a:bodyPr/>
          <a:lstStyle/>
          <a:p>
            <a:r>
              <a:rPr lang="en-US" dirty="0"/>
              <a:t>Rules and Requirements</a:t>
            </a:r>
          </a:p>
        </p:txBody>
      </p:sp>
      <p:sp>
        <p:nvSpPr>
          <p:cNvPr id="3" name="Content Placeholder 2">
            <a:extLst>
              <a:ext uri="{FF2B5EF4-FFF2-40B4-BE49-F238E27FC236}">
                <a16:creationId xmlns:a16="http://schemas.microsoft.com/office/drawing/2014/main" id="{0718657A-665D-4D21-BF2D-52D3BA30B955}"/>
              </a:ext>
            </a:extLst>
          </p:cNvPr>
          <p:cNvSpPr>
            <a:spLocks noGrp="1"/>
          </p:cNvSpPr>
          <p:nvPr>
            <p:ph idx="1"/>
          </p:nvPr>
        </p:nvSpPr>
        <p:spPr>
          <a:xfrm>
            <a:off x="913794" y="1800788"/>
            <a:ext cx="10353762" cy="4904811"/>
          </a:xfrm>
        </p:spPr>
        <p:txBody>
          <a:bodyPr>
            <a:normAutofit/>
          </a:bodyPr>
          <a:lstStyle/>
          <a:p>
            <a:r>
              <a:rPr lang="en-US" dirty="0"/>
              <a:t>Congressionally Directed Spending (CDS) is funding requested for a specific project in a specific location. CDS is also referred to as Community Project Funding (CPF) or earmarks</a:t>
            </a:r>
            <a:endParaRPr lang="en-US" b="1" u="sng" dirty="0"/>
          </a:p>
          <a:p>
            <a:r>
              <a:rPr lang="en-US" dirty="0"/>
              <a:t>Senators must make CDS requests in writing and include their name, the name and location of the intended recipient, and the purpose of the spending item.</a:t>
            </a:r>
          </a:p>
          <a:p>
            <a:r>
              <a:rPr lang="en-US" dirty="0"/>
              <a:t>For-profit entities </a:t>
            </a:r>
            <a:r>
              <a:rPr lang="en-US" i="1" u="sng" dirty="0"/>
              <a:t>do not </a:t>
            </a:r>
            <a:r>
              <a:rPr lang="en-US" dirty="0"/>
              <a:t>qualify for CDS funding, directly or indirectly.</a:t>
            </a:r>
          </a:p>
          <a:p>
            <a:r>
              <a:rPr lang="en-US" dirty="0"/>
              <a:t>Senators are required to post their CDS requests online, as well as their financial certification disclosures attesting that they do not have any financial interest in any of the items requested.</a:t>
            </a:r>
          </a:p>
          <a:p>
            <a:r>
              <a:rPr lang="en-US" dirty="0"/>
              <a:t>The Committee requires the Government Accountability Office to audit a sample of CDS awards and report its findings to Congress. </a:t>
            </a:r>
          </a:p>
          <a:p>
            <a:endParaRPr lang="en-US" dirty="0"/>
          </a:p>
        </p:txBody>
      </p:sp>
    </p:spTree>
    <p:extLst>
      <p:ext uri="{BB962C8B-B14F-4D97-AF65-F5344CB8AC3E}">
        <p14:creationId xmlns:p14="http://schemas.microsoft.com/office/powerpoint/2010/main" val="2946098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41518-A735-46F9-9AC8-624802BF8D5B}"/>
              </a:ext>
            </a:extLst>
          </p:cNvPr>
          <p:cNvSpPr>
            <a:spLocks noGrp="1"/>
          </p:cNvSpPr>
          <p:nvPr>
            <p:ph type="title"/>
          </p:nvPr>
        </p:nvSpPr>
        <p:spPr/>
        <p:txBody>
          <a:bodyPr/>
          <a:lstStyle/>
          <a:p>
            <a:r>
              <a:rPr lang="en-US" dirty="0"/>
              <a:t>Department of Labor – </a:t>
            </a:r>
            <a:br>
              <a:rPr lang="en-US" dirty="0"/>
            </a:br>
            <a:r>
              <a:rPr lang="en-US" dirty="0"/>
              <a:t>Employment Training Administration</a:t>
            </a:r>
          </a:p>
        </p:txBody>
      </p:sp>
      <p:sp>
        <p:nvSpPr>
          <p:cNvPr id="3" name="Content Placeholder 2">
            <a:extLst>
              <a:ext uri="{FF2B5EF4-FFF2-40B4-BE49-F238E27FC236}">
                <a16:creationId xmlns:a16="http://schemas.microsoft.com/office/drawing/2014/main" id="{D6AE8DAA-4C32-477E-9664-C6552C183FD6}"/>
              </a:ext>
            </a:extLst>
          </p:cNvPr>
          <p:cNvSpPr>
            <a:spLocks noGrp="1"/>
          </p:cNvSpPr>
          <p:nvPr>
            <p:ph idx="1"/>
          </p:nvPr>
        </p:nvSpPr>
        <p:spPr/>
        <p:txBody>
          <a:bodyPr>
            <a:normAutofit fontScale="92500"/>
          </a:bodyPr>
          <a:lstStyle/>
          <a:p>
            <a:r>
              <a:rPr lang="en-US" dirty="0"/>
              <a:t>You can only submit CDS requests for Workforce Innovation and Opportunity Act (WIOA) demonstrations authority within Training and Employment Services.</a:t>
            </a:r>
          </a:p>
          <a:p>
            <a:r>
              <a:rPr lang="en-US" dirty="0"/>
              <a:t>These projects must:</a:t>
            </a:r>
          </a:p>
          <a:p>
            <a:pPr lvl="1"/>
            <a:r>
              <a:rPr lang="en-US" dirty="0"/>
              <a:t>Include direct services to individuals to enhance employment opportunities;</a:t>
            </a:r>
          </a:p>
          <a:p>
            <a:pPr lvl="1"/>
            <a:r>
              <a:rPr lang="en-US" dirty="0"/>
              <a:t>Demonstrate evidence of a linkage with the state or local workforce investment system; and</a:t>
            </a:r>
          </a:p>
          <a:p>
            <a:pPr lvl="1"/>
            <a:r>
              <a:rPr lang="en-US" dirty="0"/>
              <a:t>Include an evaluation component.</a:t>
            </a:r>
          </a:p>
          <a:p>
            <a:r>
              <a:rPr lang="en-US" dirty="0"/>
              <a:t>Equipment purchases and curriculum development can be included but must be an incidental part of the entire project.</a:t>
            </a:r>
          </a:p>
          <a:p>
            <a:r>
              <a:rPr lang="en-US" dirty="0"/>
              <a:t>CDS within this program </a:t>
            </a:r>
            <a:r>
              <a:rPr lang="en-US" b="1" u="sng" dirty="0"/>
              <a:t>cannot</a:t>
            </a:r>
            <a:r>
              <a:rPr lang="en-US" dirty="0"/>
              <a:t> be used for construction or renovation of facilities.</a:t>
            </a:r>
          </a:p>
        </p:txBody>
      </p:sp>
    </p:spTree>
    <p:extLst>
      <p:ext uri="{BB962C8B-B14F-4D97-AF65-F5344CB8AC3E}">
        <p14:creationId xmlns:p14="http://schemas.microsoft.com/office/powerpoint/2010/main" val="22131053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600B3-F03D-8A4B-C728-E593C938A1B2}"/>
              </a:ext>
            </a:extLst>
          </p:cNvPr>
          <p:cNvSpPr>
            <a:spLocks noGrp="1"/>
          </p:cNvSpPr>
          <p:nvPr>
            <p:ph type="ctrTitle"/>
          </p:nvPr>
        </p:nvSpPr>
        <p:spPr>
          <a:xfrm>
            <a:off x="1595269" y="1122363"/>
            <a:ext cx="9001462" cy="745851"/>
          </a:xfrm>
        </p:spPr>
        <p:txBody>
          <a:bodyPr>
            <a:normAutofit fontScale="90000"/>
          </a:bodyPr>
          <a:lstStyle/>
          <a:p>
            <a:r>
              <a:rPr kumimoji="0" lang="en-US" sz="3400" b="1" i="0" u="none" strike="noStrike" kern="1200" cap="all" spc="0" normalizeH="0" baseline="0" noProof="0" dirty="0">
                <a:ln>
                  <a:noFill/>
                </a:ln>
                <a:solidFill>
                  <a:prstClr val="white"/>
                </a:solidFill>
                <a:effectLst>
                  <a:outerShdw blurRad="50800" dist="63500" dir="2700000" algn="tl" rotWithShape="0">
                    <a:srgbClr val="000000">
                      <a:alpha val="48000"/>
                    </a:srgbClr>
                  </a:outerShdw>
                </a:effectLst>
                <a:uLnTx/>
                <a:uFillTx/>
                <a:latin typeface="Bookman Old Style" panose="02050604050505020204"/>
                <a:ea typeface="+mj-ea"/>
                <a:cs typeface="+mj-cs"/>
              </a:rPr>
              <a:t>Department of Health and human services – </a:t>
            </a:r>
            <a:br>
              <a:rPr kumimoji="0" lang="en-US" sz="3400" b="1" i="0" u="none" strike="noStrike" kern="1200" cap="all" spc="0" normalizeH="0" baseline="0" noProof="0" dirty="0">
                <a:ln>
                  <a:noFill/>
                </a:ln>
                <a:solidFill>
                  <a:prstClr val="white"/>
                </a:solidFill>
                <a:effectLst>
                  <a:outerShdw blurRad="50800" dist="63500" dir="2700000" algn="tl" rotWithShape="0">
                    <a:srgbClr val="000000">
                      <a:alpha val="48000"/>
                    </a:srgbClr>
                  </a:outerShdw>
                </a:effectLst>
                <a:uLnTx/>
                <a:uFillTx/>
                <a:latin typeface="Bookman Old Style" panose="02050604050505020204"/>
                <a:ea typeface="+mj-ea"/>
                <a:cs typeface="+mj-cs"/>
              </a:rPr>
            </a:br>
            <a:br>
              <a:rPr kumimoji="0" lang="en-US" sz="3400" b="1" i="0" u="none" strike="noStrike" kern="1200" cap="all" spc="0" normalizeH="0" baseline="0" noProof="0" dirty="0">
                <a:ln>
                  <a:noFill/>
                </a:ln>
                <a:solidFill>
                  <a:prstClr val="white"/>
                </a:solidFill>
                <a:effectLst>
                  <a:outerShdw blurRad="50800" dist="63500" dir="2700000" algn="tl" rotWithShape="0">
                    <a:srgbClr val="000000">
                      <a:alpha val="48000"/>
                    </a:srgbClr>
                  </a:outerShdw>
                </a:effectLst>
                <a:uLnTx/>
                <a:uFillTx/>
                <a:latin typeface="Bookman Old Style" panose="02050604050505020204"/>
                <a:ea typeface="+mj-ea"/>
                <a:cs typeface="+mj-cs"/>
              </a:rPr>
            </a:br>
            <a:r>
              <a:rPr kumimoji="0" lang="en-US" sz="2200" b="1" i="0" u="none" strike="noStrike" kern="1200" cap="all" spc="0" normalizeH="0" baseline="0" noProof="0" dirty="0">
                <a:ln>
                  <a:noFill/>
                </a:ln>
                <a:solidFill>
                  <a:prstClr val="white"/>
                </a:solidFill>
                <a:effectLst>
                  <a:outerShdw blurRad="50800" dist="63500" dir="2700000" algn="tl" rotWithShape="0">
                    <a:srgbClr val="000000">
                      <a:alpha val="48000"/>
                    </a:srgbClr>
                  </a:outerShdw>
                </a:effectLst>
                <a:uLnTx/>
                <a:uFillTx/>
                <a:latin typeface="Bookman Old Style" panose="02050604050505020204"/>
                <a:ea typeface="+mj-ea"/>
                <a:cs typeface="+mj-cs"/>
              </a:rPr>
              <a:t>Health Resources and Service Administration</a:t>
            </a:r>
            <a:endParaRPr lang="en-US" dirty="0"/>
          </a:p>
        </p:txBody>
      </p:sp>
      <p:sp>
        <p:nvSpPr>
          <p:cNvPr id="3" name="Subtitle 2">
            <a:extLst>
              <a:ext uri="{FF2B5EF4-FFF2-40B4-BE49-F238E27FC236}">
                <a16:creationId xmlns:a16="http://schemas.microsoft.com/office/drawing/2014/main" id="{9CCF489C-8D11-912E-1E32-75B11496F319}"/>
              </a:ext>
            </a:extLst>
          </p:cNvPr>
          <p:cNvSpPr>
            <a:spLocks noGrp="1"/>
          </p:cNvSpPr>
          <p:nvPr>
            <p:ph type="subTitle" idx="1"/>
          </p:nvPr>
        </p:nvSpPr>
        <p:spPr>
          <a:xfrm>
            <a:off x="1016876" y="2041633"/>
            <a:ext cx="10042634" cy="4311869"/>
          </a:xfrm>
        </p:spPr>
        <p:txBody>
          <a:bodyPr>
            <a:normAutofit lnSpcReduction="10000"/>
          </a:bodyPr>
          <a:lstStyle/>
          <a:p>
            <a:pPr marL="342900" indent="-342900" algn="l">
              <a:buFont typeface="Arial" panose="020B0604020202020204" pitchFamily="34" charset="0"/>
              <a:buChar char="•"/>
            </a:pPr>
            <a:r>
              <a:rPr lang="en-US" b="1" dirty="0"/>
              <a:t>Health Facilities and Equipment</a:t>
            </a:r>
          </a:p>
          <a:p>
            <a:pPr marL="800100" lvl="1" indent="-342900" algn="l">
              <a:buFont typeface="Arial" panose="020B0604020202020204" pitchFamily="34" charset="0"/>
              <a:buChar char="•"/>
            </a:pPr>
            <a:r>
              <a:rPr lang="en-US" dirty="0"/>
              <a:t>For construction, renovation, or capital equipment purchases</a:t>
            </a:r>
          </a:p>
          <a:p>
            <a:pPr marL="1257300" lvl="2" indent="-342900" algn="l">
              <a:buFont typeface="Arial" panose="020B0604020202020204" pitchFamily="34" charset="0"/>
              <a:buChar char="•"/>
            </a:pPr>
            <a:r>
              <a:rPr lang="en-US" dirty="0"/>
              <a:t>Funding cannot be used to acquire land, purchase existing buildings, or operating costs</a:t>
            </a:r>
          </a:p>
          <a:p>
            <a:pPr marL="800100" lvl="1" indent="-342900" algn="l">
              <a:buFont typeface="Arial" panose="020B0604020202020204" pitchFamily="34" charset="0"/>
              <a:buChar char="•"/>
            </a:pPr>
            <a:r>
              <a:rPr lang="en-US" dirty="0"/>
              <a:t>This includes equipment expenses for health information systems and electronic medical records</a:t>
            </a:r>
          </a:p>
          <a:p>
            <a:pPr marL="342900" indent="-342900" algn="l">
              <a:buFont typeface="Arial" panose="020B0604020202020204" pitchFamily="34" charset="0"/>
              <a:buChar char="•"/>
            </a:pPr>
            <a:r>
              <a:rPr lang="en-US" b="1" dirty="0"/>
              <a:t>Rural Health</a:t>
            </a:r>
          </a:p>
          <a:p>
            <a:pPr marL="800100" lvl="1" indent="-342900" algn="l">
              <a:buFont typeface="Arial" panose="020B0604020202020204" pitchFamily="34" charset="0"/>
              <a:buChar char="•"/>
            </a:pPr>
            <a:r>
              <a:rPr lang="en-US" dirty="0"/>
              <a:t>Must meet HRSA’s definition of rural area</a:t>
            </a:r>
          </a:p>
          <a:p>
            <a:pPr marL="800100" lvl="1" indent="-342900" algn="l">
              <a:buFont typeface="Arial" panose="020B0604020202020204" pitchFamily="34" charset="0"/>
              <a:buChar char="•"/>
            </a:pPr>
            <a:r>
              <a:rPr lang="en-US" dirty="0"/>
              <a:t>Can be used to improve medical, dental, mental health care services, telehealth, emergency medical services, chronic disease management, health promotion and more. </a:t>
            </a:r>
          </a:p>
        </p:txBody>
      </p:sp>
    </p:spTree>
    <p:extLst>
      <p:ext uri="{BB962C8B-B14F-4D97-AF65-F5344CB8AC3E}">
        <p14:creationId xmlns:p14="http://schemas.microsoft.com/office/powerpoint/2010/main" val="35377567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8578E-291C-4C16-BE5B-E8168368AE9B}"/>
              </a:ext>
            </a:extLst>
          </p:cNvPr>
          <p:cNvSpPr>
            <a:spLocks noGrp="1"/>
          </p:cNvSpPr>
          <p:nvPr>
            <p:ph type="title"/>
          </p:nvPr>
        </p:nvSpPr>
        <p:spPr>
          <a:xfrm>
            <a:off x="913796" y="311831"/>
            <a:ext cx="10353761" cy="1326321"/>
          </a:xfrm>
        </p:spPr>
        <p:txBody>
          <a:bodyPr>
            <a:normAutofit fontScale="90000"/>
          </a:bodyPr>
          <a:lstStyle/>
          <a:p>
            <a:r>
              <a:rPr lang="en-US" dirty="0"/>
              <a:t>Department of Health and human services – </a:t>
            </a:r>
            <a:br>
              <a:rPr lang="en-US" dirty="0"/>
            </a:br>
            <a:br>
              <a:rPr lang="en-US" dirty="0"/>
            </a:br>
            <a:r>
              <a:rPr lang="en-US" sz="2200" dirty="0"/>
              <a:t>substance abuse and mental health services administration</a:t>
            </a:r>
            <a:endParaRPr lang="en-US" dirty="0"/>
          </a:p>
        </p:txBody>
      </p:sp>
      <p:sp>
        <p:nvSpPr>
          <p:cNvPr id="3" name="Content Placeholder 2">
            <a:extLst>
              <a:ext uri="{FF2B5EF4-FFF2-40B4-BE49-F238E27FC236}">
                <a16:creationId xmlns:a16="http://schemas.microsoft.com/office/drawing/2014/main" id="{A4BED49C-91D5-4CA7-8E17-3F16722640B8}"/>
              </a:ext>
            </a:extLst>
          </p:cNvPr>
          <p:cNvSpPr>
            <a:spLocks noGrp="1"/>
          </p:cNvSpPr>
          <p:nvPr>
            <p:ph idx="1"/>
          </p:nvPr>
        </p:nvSpPr>
        <p:spPr>
          <a:xfrm>
            <a:off x="913795" y="2096065"/>
            <a:ext cx="10353762" cy="4568346"/>
          </a:xfrm>
        </p:spPr>
        <p:txBody>
          <a:bodyPr>
            <a:normAutofit fontScale="92500" lnSpcReduction="20000"/>
          </a:bodyPr>
          <a:lstStyle/>
          <a:p>
            <a:r>
              <a:rPr lang="en-US" dirty="0"/>
              <a:t>CDS can be requested within SAMHSA to fund:</a:t>
            </a:r>
          </a:p>
          <a:p>
            <a:pPr lvl="1"/>
            <a:r>
              <a:rPr lang="en-US" b="1" u="sng" dirty="0"/>
              <a:t>Mental Health </a:t>
            </a:r>
            <a:r>
              <a:rPr lang="en-US" dirty="0"/>
              <a:t>– funding to support programs that promote the prevention or treatment of mental health disorders, including rehabilitation, outreach, and other support services.</a:t>
            </a:r>
          </a:p>
          <a:p>
            <a:pPr lvl="1"/>
            <a:r>
              <a:rPr lang="en-US" b="1" u="sng" dirty="0"/>
              <a:t>Substance Abuse Treatment </a:t>
            </a:r>
            <a:r>
              <a:rPr lang="en-US" dirty="0"/>
              <a:t>– funding to support programs that improve access, reduce barriers, and promote high quality, effective treatment and recovery services.</a:t>
            </a:r>
          </a:p>
          <a:p>
            <a:pPr lvl="1"/>
            <a:r>
              <a:rPr lang="en-US" b="1" u="sng" dirty="0"/>
              <a:t>Substance Abuse Prevention </a:t>
            </a:r>
            <a:r>
              <a:rPr lang="en-US" dirty="0"/>
              <a:t>– funding to support programs to prevent the onset of illegal drug use, prescription drug misuse and abuse, alcohol misuse and abuse, and underage alcohol and tobacco use.</a:t>
            </a:r>
          </a:p>
          <a:p>
            <a:r>
              <a:rPr lang="en-US" dirty="0"/>
              <a:t>CDS within SAMSHA </a:t>
            </a:r>
            <a:r>
              <a:rPr lang="en-US" b="1" u="sng" dirty="0"/>
              <a:t>cannot</a:t>
            </a:r>
            <a:r>
              <a:rPr lang="en-US" dirty="0"/>
              <a:t> be used for construction (other than a limited amount of renovation necessary to carry out a funded project).</a:t>
            </a:r>
          </a:p>
          <a:p>
            <a:r>
              <a:rPr lang="en-US" u="sng" dirty="0"/>
              <a:t>Needle Exchange:</a:t>
            </a:r>
            <a:r>
              <a:rPr lang="en-US" dirty="0"/>
              <a:t> A general provision prohibits the award of funding for projects that distribute sterile needles or syringes for I.V. drug injection.</a:t>
            </a:r>
          </a:p>
          <a:p>
            <a:r>
              <a:rPr lang="en-US" u="sng" dirty="0"/>
              <a:t>Use of Illegal Substances:</a:t>
            </a:r>
            <a:r>
              <a:rPr lang="en-US" dirty="0"/>
              <a:t> A general provision prohibits the award of funding for projects that promote the legalization of illegal drugs or </a:t>
            </a:r>
            <a:r>
              <a:rPr lang="en-US"/>
              <a:t>substances.</a:t>
            </a:r>
            <a:endParaRPr lang="en-US" dirty="0"/>
          </a:p>
        </p:txBody>
      </p:sp>
    </p:spTree>
    <p:extLst>
      <p:ext uri="{BB962C8B-B14F-4D97-AF65-F5344CB8AC3E}">
        <p14:creationId xmlns:p14="http://schemas.microsoft.com/office/powerpoint/2010/main" val="12106114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EBD91-79B8-40F8-9A4D-95C9CC0E8433}"/>
              </a:ext>
            </a:extLst>
          </p:cNvPr>
          <p:cNvSpPr>
            <a:spLocks noGrp="1"/>
          </p:cNvSpPr>
          <p:nvPr>
            <p:ph type="title"/>
          </p:nvPr>
        </p:nvSpPr>
        <p:spPr>
          <a:xfrm>
            <a:off x="852313" y="317939"/>
            <a:ext cx="10353761" cy="1326321"/>
          </a:xfrm>
        </p:spPr>
        <p:txBody>
          <a:bodyPr>
            <a:normAutofit fontScale="90000"/>
          </a:bodyPr>
          <a:lstStyle/>
          <a:p>
            <a:r>
              <a:rPr lang="en-US" dirty="0"/>
              <a:t>Department of Health and Human Services –</a:t>
            </a:r>
            <a:br>
              <a:rPr lang="en-US" dirty="0"/>
            </a:br>
            <a:br>
              <a:rPr lang="en-US" dirty="0"/>
            </a:br>
            <a:r>
              <a:rPr lang="en-US" sz="3100" dirty="0"/>
              <a:t>Administration for Children and Families</a:t>
            </a:r>
            <a:endParaRPr lang="en-US" dirty="0"/>
          </a:p>
        </p:txBody>
      </p:sp>
      <p:sp>
        <p:nvSpPr>
          <p:cNvPr id="3" name="Content Placeholder 2">
            <a:extLst>
              <a:ext uri="{FF2B5EF4-FFF2-40B4-BE49-F238E27FC236}">
                <a16:creationId xmlns:a16="http://schemas.microsoft.com/office/drawing/2014/main" id="{85001D07-B261-4564-8C37-63C4C49FE8C2}"/>
              </a:ext>
            </a:extLst>
          </p:cNvPr>
          <p:cNvSpPr>
            <a:spLocks noGrp="1"/>
          </p:cNvSpPr>
          <p:nvPr>
            <p:ph idx="1"/>
          </p:nvPr>
        </p:nvSpPr>
        <p:spPr>
          <a:xfrm>
            <a:off x="790832" y="2096064"/>
            <a:ext cx="10476725" cy="4593060"/>
          </a:xfrm>
        </p:spPr>
        <p:txBody>
          <a:bodyPr>
            <a:normAutofit/>
          </a:bodyPr>
          <a:lstStyle/>
          <a:p>
            <a:r>
              <a:rPr lang="en-US" b="1" dirty="0"/>
              <a:t>Child Abuse Prevention</a:t>
            </a:r>
          </a:p>
          <a:p>
            <a:pPr lvl="1"/>
            <a:r>
              <a:rPr lang="en-US" dirty="0"/>
              <a:t>Projects to improve the prevention, assessment, identification, and treatment of child abuse and neglect </a:t>
            </a:r>
          </a:p>
          <a:p>
            <a:pPr lvl="1"/>
            <a:r>
              <a:rPr lang="en-US" dirty="0"/>
              <a:t>Projects must serve or target abused and/or neglected children and their families. </a:t>
            </a:r>
          </a:p>
          <a:p>
            <a:r>
              <a:rPr lang="en-US" b="1" dirty="0"/>
              <a:t>Social Services Research and Demonstration</a:t>
            </a:r>
          </a:p>
          <a:p>
            <a:pPr lvl="1"/>
            <a:r>
              <a:rPr lang="en-US" dirty="0"/>
              <a:t>Projects to promote the ability of families to thrive through financial self-sufficiency to reduce poverty and to promote the healthy development and greater well-being of children and families. </a:t>
            </a:r>
          </a:p>
          <a:p>
            <a:pPr lvl="1"/>
            <a:r>
              <a:rPr lang="en-US" dirty="0"/>
              <a:t>Projects can serve a diverse population including: low-income individuals, children, youth, families, individuals with developmental disabilities, and Native Americans. </a:t>
            </a:r>
          </a:p>
        </p:txBody>
      </p:sp>
    </p:spTree>
    <p:extLst>
      <p:ext uri="{BB962C8B-B14F-4D97-AF65-F5344CB8AC3E}">
        <p14:creationId xmlns:p14="http://schemas.microsoft.com/office/powerpoint/2010/main" val="23010652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10D22-EDCA-A3CB-8C89-4E81CD8BCA59}"/>
              </a:ext>
            </a:extLst>
          </p:cNvPr>
          <p:cNvSpPr>
            <a:spLocks noGrp="1"/>
          </p:cNvSpPr>
          <p:nvPr>
            <p:ph type="title"/>
          </p:nvPr>
        </p:nvSpPr>
        <p:spPr>
          <a:xfrm>
            <a:off x="913795" y="467711"/>
            <a:ext cx="10353761" cy="1326321"/>
          </a:xfrm>
        </p:spPr>
        <p:txBody>
          <a:bodyPr>
            <a:normAutofit fontScale="90000"/>
          </a:bodyPr>
          <a:lstStyle/>
          <a:p>
            <a:r>
              <a:rPr lang="en-US" dirty="0"/>
              <a:t>Department of Health and Human Services –</a:t>
            </a:r>
            <a:br>
              <a:rPr lang="en-US" dirty="0"/>
            </a:br>
            <a:br>
              <a:rPr lang="en-US" dirty="0"/>
            </a:br>
            <a:r>
              <a:rPr lang="en-US" sz="3100" dirty="0"/>
              <a:t>Administration for Community Living</a:t>
            </a:r>
            <a:endParaRPr lang="en-US" dirty="0"/>
          </a:p>
        </p:txBody>
      </p:sp>
      <p:sp>
        <p:nvSpPr>
          <p:cNvPr id="3" name="Content Placeholder 2">
            <a:extLst>
              <a:ext uri="{FF2B5EF4-FFF2-40B4-BE49-F238E27FC236}">
                <a16:creationId xmlns:a16="http://schemas.microsoft.com/office/drawing/2014/main" id="{87E23E4F-A9BA-F578-7DAA-4F3B6C415D5F}"/>
              </a:ext>
            </a:extLst>
          </p:cNvPr>
          <p:cNvSpPr>
            <a:spLocks noGrp="1"/>
          </p:cNvSpPr>
          <p:nvPr>
            <p:ph idx="1"/>
          </p:nvPr>
        </p:nvSpPr>
        <p:spPr>
          <a:xfrm>
            <a:off x="913794" y="2261602"/>
            <a:ext cx="10353762" cy="3695136"/>
          </a:xfrm>
        </p:spPr>
        <p:txBody>
          <a:bodyPr/>
          <a:lstStyle/>
          <a:p>
            <a:r>
              <a:rPr lang="en-US" dirty="0"/>
              <a:t>Aging and Disability Services Programs</a:t>
            </a:r>
          </a:p>
          <a:p>
            <a:pPr lvl="1"/>
            <a:r>
              <a:rPr lang="en-US" dirty="0"/>
              <a:t>Projects should focus on improving access to, or the quality of, education, training, support services, and independent living services for older adults and individuals with disabilities.</a:t>
            </a:r>
          </a:p>
          <a:p>
            <a:pPr lvl="1"/>
            <a:r>
              <a:rPr lang="en-US" dirty="0"/>
              <a:t>CDS funding within ACL cannot be used for construction or renovation of facilities or to provide medical care</a:t>
            </a:r>
          </a:p>
        </p:txBody>
      </p:sp>
    </p:spTree>
    <p:extLst>
      <p:ext uri="{BB962C8B-B14F-4D97-AF65-F5344CB8AC3E}">
        <p14:creationId xmlns:p14="http://schemas.microsoft.com/office/powerpoint/2010/main" val="18936124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2055D-7263-41B4-94A5-DE862BBAB18D}"/>
              </a:ext>
            </a:extLst>
          </p:cNvPr>
          <p:cNvSpPr>
            <a:spLocks noGrp="1"/>
          </p:cNvSpPr>
          <p:nvPr>
            <p:ph type="title"/>
          </p:nvPr>
        </p:nvSpPr>
        <p:spPr>
          <a:xfrm>
            <a:off x="858616" y="160283"/>
            <a:ext cx="10353761" cy="1326321"/>
          </a:xfrm>
        </p:spPr>
        <p:txBody>
          <a:bodyPr/>
          <a:lstStyle/>
          <a:p>
            <a:r>
              <a:rPr lang="en-US" dirty="0"/>
              <a:t>Department of Education – </a:t>
            </a:r>
            <a:br>
              <a:rPr lang="en-US" dirty="0"/>
            </a:br>
            <a:r>
              <a:rPr lang="en-US" dirty="0"/>
              <a:t>K-12 Programs</a:t>
            </a:r>
          </a:p>
        </p:txBody>
      </p:sp>
      <p:sp>
        <p:nvSpPr>
          <p:cNvPr id="3" name="Content Placeholder 2">
            <a:extLst>
              <a:ext uri="{FF2B5EF4-FFF2-40B4-BE49-F238E27FC236}">
                <a16:creationId xmlns:a16="http://schemas.microsoft.com/office/drawing/2014/main" id="{AF3C501B-4A87-46FF-B35A-28CE3B095BCF}"/>
              </a:ext>
            </a:extLst>
          </p:cNvPr>
          <p:cNvSpPr>
            <a:spLocks noGrp="1"/>
          </p:cNvSpPr>
          <p:nvPr>
            <p:ph idx="1"/>
          </p:nvPr>
        </p:nvSpPr>
        <p:spPr>
          <a:xfrm>
            <a:off x="858615" y="1486604"/>
            <a:ext cx="10353762" cy="5040320"/>
          </a:xfrm>
        </p:spPr>
        <p:txBody>
          <a:bodyPr>
            <a:normAutofit fontScale="85000" lnSpcReduction="20000"/>
          </a:bodyPr>
          <a:lstStyle/>
          <a:p>
            <a:r>
              <a:rPr lang="en-US" dirty="0"/>
              <a:t>CDS can be used for a wide variety of elementary and secondary education projects, including: instructional services, afterschool centers, curricula development, teacher training, acquisition of books and computers, arts education, social and emotional learning activities, full-service community schools, and early childhood education.</a:t>
            </a:r>
          </a:p>
          <a:p>
            <a:pPr lvl="1"/>
            <a:r>
              <a:rPr lang="en-US" dirty="0"/>
              <a:t>The focus of elementary and secondary education CDS should be providing early childhood or K-12 educational services, this includes providing special education services.</a:t>
            </a:r>
          </a:p>
          <a:p>
            <a:pPr lvl="1"/>
            <a:r>
              <a:rPr lang="en-US" dirty="0"/>
              <a:t>These projects may include early intervention services for infants and toddlers, transition services, and postsecondary education services.</a:t>
            </a:r>
          </a:p>
          <a:p>
            <a:r>
              <a:rPr lang="en-US" dirty="0"/>
              <a:t>Eligible grantees are state education agencies, school districts, colleges and universities, and other public and private nonprofit entities. CDS intended for individual schools is provided to the applicable school district and not directly to the individual school.</a:t>
            </a:r>
          </a:p>
          <a:p>
            <a:r>
              <a:rPr lang="en-US" dirty="0"/>
              <a:t>CDS </a:t>
            </a:r>
            <a:r>
              <a:rPr lang="en-US" b="1" u="sng" dirty="0"/>
              <a:t>cannot</a:t>
            </a:r>
            <a:r>
              <a:rPr lang="en-US" dirty="0"/>
              <a:t> be used for construction or renovation of school buildings, except in the case of minor remodeling required as part of technology upgrades.</a:t>
            </a:r>
          </a:p>
          <a:p>
            <a:r>
              <a:rPr lang="en-US" dirty="0"/>
              <a:t>Daycare and childcare projects that do not include educational services </a:t>
            </a:r>
            <a:r>
              <a:rPr lang="en-US" b="1" u="sng" dirty="0"/>
              <a:t>are not </a:t>
            </a:r>
            <a:r>
              <a:rPr lang="en-US" dirty="0"/>
              <a:t>eligible. </a:t>
            </a:r>
          </a:p>
          <a:p>
            <a:r>
              <a:rPr lang="en-US" dirty="0"/>
              <a:t>For workforce or skill training related projects please consider the difference between WIOA and CTE programs.</a:t>
            </a:r>
          </a:p>
        </p:txBody>
      </p:sp>
    </p:spTree>
    <p:extLst>
      <p:ext uri="{BB962C8B-B14F-4D97-AF65-F5344CB8AC3E}">
        <p14:creationId xmlns:p14="http://schemas.microsoft.com/office/powerpoint/2010/main" val="25513445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86059-71F6-4289-96BE-C9B7F19FABBC}"/>
              </a:ext>
            </a:extLst>
          </p:cNvPr>
          <p:cNvSpPr>
            <a:spLocks noGrp="1"/>
          </p:cNvSpPr>
          <p:nvPr>
            <p:ph type="title"/>
          </p:nvPr>
        </p:nvSpPr>
        <p:spPr>
          <a:xfrm>
            <a:off x="810073" y="223345"/>
            <a:ext cx="10353761" cy="1326321"/>
          </a:xfrm>
        </p:spPr>
        <p:txBody>
          <a:bodyPr/>
          <a:lstStyle/>
          <a:p>
            <a:r>
              <a:rPr lang="en-US" dirty="0"/>
              <a:t>Department of Education –</a:t>
            </a:r>
            <a:br>
              <a:rPr lang="en-US" dirty="0"/>
            </a:br>
            <a:r>
              <a:rPr lang="en-US" dirty="0"/>
              <a:t>Higher Education</a:t>
            </a:r>
          </a:p>
        </p:txBody>
      </p:sp>
      <p:sp>
        <p:nvSpPr>
          <p:cNvPr id="3" name="Content Placeholder 2">
            <a:extLst>
              <a:ext uri="{FF2B5EF4-FFF2-40B4-BE49-F238E27FC236}">
                <a16:creationId xmlns:a16="http://schemas.microsoft.com/office/drawing/2014/main" id="{DBE65540-7A6D-436E-A3DF-8983BD7CEC25}"/>
              </a:ext>
            </a:extLst>
          </p:cNvPr>
          <p:cNvSpPr>
            <a:spLocks noGrp="1"/>
          </p:cNvSpPr>
          <p:nvPr>
            <p:ph idx="1"/>
          </p:nvPr>
        </p:nvSpPr>
        <p:spPr>
          <a:xfrm>
            <a:off x="637189" y="1686159"/>
            <a:ext cx="10917621" cy="4362401"/>
          </a:xfrm>
        </p:spPr>
        <p:txBody>
          <a:bodyPr>
            <a:normAutofit/>
          </a:bodyPr>
          <a:lstStyle/>
          <a:p>
            <a:r>
              <a:rPr lang="en-US" dirty="0"/>
              <a:t>Generally, requests should focus on improving access to, or the quality of, postsecondary education. Examples of the types of projects that can be funded include: projects to hire and train faculty, establish and improve degree programs, improve teacher preparation programs, develop and improve curricula, upgrade technology and telecommunications, acquire science laboratory equipment, provide student support, implement university partnerships with school districts, and establish research and training centers.</a:t>
            </a:r>
          </a:p>
          <a:p>
            <a:r>
              <a:rPr lang="en-US" dirty="0"/>
              <a:t>Grantees are usually colleges and universities, but may include other public and private nonprofit organizations.</a:t>
            </a:r>
          </a:p>
          <a:p>
            <a:r>
              <a:rPr lang="en-US" dirty="0"/>
              <a:t>CDS </a:t>
            </a:r>
            <a:r>
              <a:rPr lang="en-US" b="1" u="sng" dirty="0"/>
              <a:t>cannot</a:t>
            </a:r>
            <a:r>
              <a:rPr lang="en-US" b="1" dirty="0"/>
              <a:t> </a:t>
            </a:r>
            <a:r>
              <a:rPr lang="en-US" dirty="0"/>
              <a:t>be used for construction or renovation of academic buildings, except in the case of minor remodeling required as part of technology upgrades.</a:t>
            </a:r>
          </a:p>
        </p:txBody>
      </p:sp>
    </p:spTree>
    <p:extLst>
      <p:ext uri="{BB962C8B-B14F-4D97-AF65-F5344CB8AC3E}">
        <p14:creationId xmlns:p14="http://schemas.microsoft.com/office/powerpoint/2010/main" val="12849219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77EB8-FC0B-445E-B4C7-CE0578002FF6}"/>
              </a:ext>
            </a:extLst>
          </p:cNvPr>
          <p:cNvSpPr>
            <a:spLocks noGrp="1"/>
          </p:cNvSpPr>
          <p:nvPr>
            <p:ph type="title"/>
          </p:nvPr>
        </p:nvSpPr>
        <p:spPr/>
        <p:txBody>
          <a:bodyPr/>
          <a:lstStyle/>
          <a:p>
            <a:r>
              <a:rPr lang="en-US" dirty="0"/>
              <a:t>Transportation, Housing and Urban Development, and Related Agencies</a:t>
            </a:r>
          </a:p>
        </p:txBody>
      </p:sp>
      <p:sp>
        <p:nvSpPr>
          <p:cNvPr id="3" name="Text Placeholder 2">
            <a:extLst>
              <a:ext uri="{FF2B5EF4-FFF2-40B4-BE49-F238E27FC236}">
                <a16:creationId xmlns:a16="http://schemas.microsoft.com/office/drawing/2014/main" id="{8C4EDEDD-F5A6-4F6B-BCEF-0DF4ABC7710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914871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2BB88-A726-46ED-B495-D7B37B409B63}"/>
              </a:ext>
            </a:extLst>
          </p:cNvPr>
          <p:cNvSpPr>
            <a:spLocks noGrp="1"/>
          </p:cNvSpPr>
          <p:nvPr>
            <p:ph type="title"/>
          </p:nvPr>
        </p:nvSpPr>
        <p:spPr/>
        <p:txBody>
          <a:bodyPr/>
          <a:lstStyle/>
          <a:p>
            <a:r>
              <a:rPr lang="en-US" dirty="0"/>
              <a:t>Department of transportation</a:t>
            </a:r>
          </a:p>
        </p:txBody>
      </p:sp>
      <p:sp>
        <p:nvSpPr>
          <p:cNvPr id="3" name="Content Placeholder 2">
            <a:extLst>
              <a:ext uri="{FF2B5EF4-FFF2-40B4-BE49-F238E27FC236}">
                <a16:creationId xmlns:a16="http://schemas.microsoft.com/office/drawing/2014/main" id="{E3CD3F52-7061-46EA-B4FD-2808803A26E8}"/>
              </a:ext>
            </a:extLst>
          </p:cNvPr>
          <p:cNvSpPr>
            <a:spLocks noGrp="1"/>
          </p:cNvSpPr>
          <p:nvPr>
            <p:ph idx="1"/>
          </p:nvPr>
        </p:nvSpPr>
        <p:spPr/>
        <p:txBody>
          <a:bodyPr>
            <a:normAutofit lnSpcReduction="10000"/>
          </a:bodyPr>
          <a:lstStyle/>
          <a:p>
            <a:r>
              <a:rPr lang="en-US" dirty="0"/>
              <a:t>CDS can be requested for a variety of transportation projects. In general, projects on the Statewide Transportation Improvement Program are prioritized by the committee. Projects on Connecticut’s Transportation Infrastructure Plan include:</a:t>
            </a:r>
          </a:p>
          <a:p>
            <a:pPr lvl="1"/>
            <a:r>
              <a:rPr lang="en-US" dirty="0"/>
              <a:t>Airport Improvement Program</a:t>
            </a:r>
          </a:p>
          <a:p>
            <a:pPr lvl="1"/>
            <a:r>
              <a:rPr lang="en-US" dirty="0"/>
              <a:t>Transportation Planning, Research, and Development</a:t>
            </a:r>
          </a:p>
          <a:p>
            <a:pPr lvl="1"/>
            <a:r>
              <a:rPr lang="en-US" dirty="0"/>
              <a:t>Highway Infrastructure Programs</a:t>
            </a:r>
          </a:p>
          <a:p>
            <a:pPr lvl="1"/>
            <a:r>
              <a:rPr lang="en-US" dirty="0"/>
              <a:t>Transit Infrastructure Grant</a:t>
            </a:r>
          </a:p>
          <a:p>
            <a:pPr lvl="2"/>
            <a:r>
              <a:rPr lang="en-US" dirty="0"/>
              <a:t>Must go to a transit district</a:t>
            </a:r>
          </a:p>
          <a:p>
            <a:pPr lvl="1"/>
            <a:r>
              <a:rPr lang="en-US" dirty="0"/>
              <a:t>Consolidated Rail Infrastructure and Safety Improvement</a:t>
            </a:r>
          </a:p>
          <a:p>
            <a:pPr lvl="1"/>
            <a:r>
              <a:rPr lang="en-US" dirty="0"/>
              <a:t>Port Infrastructure Development Program</a:t>
            </a:r>
          </a:p>
        </p:txBody>
      </p:sp>
    </p:spTree>
    <p:extLst>
      <p:ext uri="{BB962C8B-B14F-4D97-AF65-F5344CB8AC3E}">
        <p14:creationId xmlns:p14="http://schemas.microsoft.com/office/powerpoint/2010/main" val="31544334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A270D-B480-4373-9A38-78D9CA2E726A}"/>
              </a:ext>
            </a:extLst>
          </p:cNvPr>
          <p:cNvSpPr>
            <a:spLocks noGrp="1"/>
          </p:cNvSpPr>
          <p:nvPr>
            <p:ph type="title"/>
          </p:nvPr>
        </p:nvSpPr>
        <p:spPr>
          <a:xfrm>
            <a:off x="919119" y="247650"/>
            <a:ext cx="10353761" cy="1326321"/>
          </a:xfrm>
        </p:spPr>
        <p:txBody>
          <a:bodyPr>
            <a:normAutofit fontScale="90000"/>
          </a:bodyPr>
          <a:lstStyle/>
          <a:p>
            <a:r>
              <a:rPr lang="en-US" dirty="0"/>
              <a:t>Department of housing and urban development – </a:t>
            </a:r>
            <a:br>
              <a:rPr lang="en-US" dirty="0"/>
            </a:br>
            <a:r>
              <a:rPr lang="en-US" dirty="0"/>
              <a:t>economic development initiative (EDI)</a:t>
            </a:r>
          </a:p>
        </p:txBody>
      </p:sp>
      <p:sp>
        <p:nvSpPr>
          <p:cNvPr id="3" name="Content Placeholder 2">
            <a:extLst>
              <a:ext uri="{FF2B5EF4-FFF2-40B4-BE49-F238E27FC236}">
                <a16:creationId xmlns:a16="http://schemas.microsoft.com/office/drawing/2014/main" id="{07EEBBCF-760C-4548-ACBF-EEF708D52EE0}"/>
              </a:ext>
            </a:extLst>
          </p:cNvPr>
          <p:cNvSpPr>
            <a:spLocks noGrp="1"/>
          </p:cNvSpPr>
          <p:nvPr>
            <p:ph idx="1"/>
          </p:nvPr>
        </p:nvSpPr>
        <p:spPr>
          <a:xfrm>
            <a:off x="276226" y="1657912"/>
            <a:ext cx="11591924" cy="5133413"/>
          </a:xfrm>
        </p:spPr>
        <p:txBody>
          <a:bodyPr>
            <a:normAutofit fontScale="85000" lnSpcReduction="20000"/>
          </a:bodyPr>
          <a:lstStyle/>
          <a:p>
            <a:r>
              <a:rPr lang="en-US" dirty="0"/>
              <a:t>You can submit requests for the Economic Development Fund within the Community Development Fund account eligible under Chapter 69 of Title 42, U.S. Code. This generally includes economic and community development activities, including: </a:t>
            </a:r>
          </a:p>
          <a:p>
            <a:pPr lvl="1"/>
            <a:r>
              <a:rPr lang="en-US" dirty="0"/>
              <a:t>land or site acquisition;</a:t>
            </a:r>
          </a:p>
          <a:p>
            <a:pPr lvl="1"/>
            <a:r>
              <a:rPr lang="en-US" dirty="0"/>
              <a:t>demolition or rehabilitation of housing or facilities;</a:t>
            </a:r>
          </a:p>
          <a:p>
            <a:pPr lvl="1"/>
            <a:r>
              <a:rPr lang="en-US" dirty="0"/>
              <a:t>construction and improvements of public facilities;</a:t>
            </a:r>
          </a:p>
          <a:p>
            <a:pPr lvl="1"/>
            <a:r>
              <a:rPr lang="en-US" dirty="0"/>
              <a:t>assistance to nonprofits and public services;</a:t>
            </a:r>
          </a:p>
          <a:p>
            <a:r>
              <a:rPr lang="en-US" dirty="0"/>
              <a:t>Requests may also include planning and other activities consistent with the underlying authorization for the Community Development Block Grant (CDBG) program within HUD.</a:t>
            </a:r>
          </a:p>
          <a:p>
            <a:r>
              <a:rPr lang="en-US" dirty="0"/>
              <a:t>Generally, these projects benefit primarily low- and moderate-income persons or communities. Successful projects are typically within the housing space.</a:t>
            </a:r>
          </a:p>
          <a:p>
            <a:r>
              <a:rPr lang="en-US" dirty="0"/>
              <a:t>All EDI projects must meet 1 of the 3 National Objectives of the CDBG Program. The objectives are:</a:t>
            </a:r>
          </a:p>
          <a:p>
            <a:pPr lvl="1"/>
            <a:r>
              <a:rPr lang="en-US" dirty="0"/>
              <a:t>1) Benefit low- and moderate-income persons or communities.</a:t>
            </a:r>
          </a:p>
          <a:p>
            <a:pPr lvl="1"/>
            <a:r>
              <a:rPr lang="en-US" dirty="0"/>
              <a:t>2) Prevent or eliminate slums or blight.</a:t>
            </a:r>
          </a:p>
          <a:p>
            <a:pPr lvl="1"/>
            <a:r>
              <a:rPr lang="en-US" dirty="0"/>
              <a:t>3) Address community development needs having a particular urgency because existing conditions pose a serious and immediate threat to the health or welfare of the community for which other funding is not available.</a:t>
            </a:r>
          </a:p>
        </p:txBody>
      </p:sp>
    </p:spTree>
    <p:extLst>
      <p:ext uri="{BB962C8B-B14F-4D97-AF65-F5344CB8AC3E}">
        <p14:creationId xmlns:p14="http://schemas.microsoft.com/office/powerpoint/2010/main" val="304599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95867-D5D3-4AA1-9D32-F750B0071F35}"/>
              </a:ext>
            </a:extLst>
          </p:cNvPr>
          <p:cNvSpPr>
            <a:spLocks noGrp="1"/>
          </p:cNvSpPr>
          <p:nvPr>
            <p:ph type="title"/>
          </p:nvPr>
        </p:nvSpPr>
        <p:spPr>
          <a:xfrm>
            <a:off x="919120" y="164442"/>
            <a:ext cx="10353761" cy="1326321"/>
          </a:xfrm>
        </p:spPr>
        <p:txBody>
          <a:bodyPr/>
          <a:lstStyle/>
          <a:p>
            <a:r>
              <a:rPr lang="en-US" dirty="0"/>
              <a:t>Procedure</a:t>
            </a:r>
          </a:p>
        </p:txBody>
      </p:sp>
      <p:sp>
        <p:nvSpPr>
          <p:cNvPr id="3" name="Content Placeholder 2">
            <a:extLst>
              <a:ext uri="{FF2B5EF4-FFF2-40B4-BE49-F238E27FC236}">
                <a16:creationId xmlns:a16="http://schemas.microsoft.com/office/drawing/2014/main" id="{D3D41563-4B99-4891-944C-6CF310D8145F}"/>
              </a:ext>
            </a:extLst>
          </p:cNvPr>
          <p:cNvSpPr>
            <a:spLocks noGrp="1"/>
          </p:cNvSpPr>
          <p:nvPr>
            <p:ph idx="1"/>
          </p:nvPr>
        </p:nvSpPr>
        <p:spPr>
          <a:xfrm>
            <a:off x="919119" y="1348873"/>
            <a:ext cx="10353762" cy="4992416"/>
          </a:xfrm>
        </p:spPr>
        <p:txBody>
          <a:bodyPr>
            <a:normAutofit fontScale="92500" lnSpcReduction="10000"/>
          </a:bodyPr>
          <a:lstStyle/>
          <a:p>
            <a:r>
              <a:rPr lang="en-US" sz="1600" dirty="0"/>
              <a:t>All entities interested in CDS funding must submit an application.</a:t>
            </a:r>
          </a:p>
          <a:p>
            <a:r>
              <a:rPr lang="en-US" sz="1600" dirty="0"/>
              <a:t>On the Senate side, requests are filed jointly. You will submit one application to both Senators Blumenthal and Murphy. We submit the same projects for consideration to enhance the number of projects accepted by Committee.</a:t>
            </a:r>
          </a:p>
          <a:p>
            <a:r>
              <a:rPr lang="en-US" sz="1600" dirty="0"/>
              <a:t>The House of Representatives has its own procedures. You are welcome to apply through your Representative as well, but that is a separate process. If you apply to the House, please note that on your Senate application. </a:t>
            </a:r>
          </a:p>
          <a:p>
            <a:r>
              <a:rPr lang="en-US" sz="1600" dirty="0"/>
              <a:t>Senators Blumenthal and Murphy endeavor to submit as many eligible applications to the Senate Appropriations Committee as possible. However, once we submit to Committee, they select which projects to fund.</a:t>
            </a:r>
          </a:p>
          <a:p>
            <a:r>
              <a:rPr lang="en-US" sz="1600" dirty="0"/>
              <a:t>CDS is a long process – you must first apply through our offices, then we must submit your project to Committee, which selects projects for their bills. Once a bill passes out of Committee, it still needs to be voted on and passed by the full Senate. Then, the Senate and House bills must be reconciled. All told, it will be at least a year before your award is signed into law, if selected. You will also have to fill out an agency specific application before you can draw down funds. </a:t>
            </a:r>
          </a:p>
          <a:p>
            <a:r>
              <a:rPr lang="en-US" sz="1600" dirty="0"/>
              <a:t>To see examples of projects we have submitted in the past, see our websites:</a:t>
            </a:r>
          </a:p>
          <a:p>
            <a:pPr lvl="1"/>
            <a:r>
              <a:rPr lang="en-US" sz="1400" dirty="0"/>
              <a:t>Senator Blumenthal: </a:t>
            </a:r>
            <a:r>
              <a:rPr lang="en-US" sz="1400" dirty="0">
                <a:hlinkClick r:id="rId3"/>
              </a:rPr>
              <a:t>Blumenthal.senate.gov/services/federal-funding</a:t>
            </a:r>
            <a:endParaRPr lang="en-US" sz="1400" dirty="0"/>
          </a:p>
          <a:p>
            <a:pPr lvl="1"/>
            <a:r>
              <a:rPr lang="en-US" sz="1400" dirty="0"/>
              <a:t>Senator Murphy: </a:t>
            </a:r>
            <a:r>
              <a:rPr lang="en-US" sz="1400" dirty="0">
                <a:hlinkClick r:id="rId4"/>
              </a:rPr>
              <a:t>murphy.senate.gov/services/appropriations </a:t>
            </a:r>
            <a:endParaRPr lang="en-US" sz="1400" dirty="0"/>
          </a:p>
        </p:txBody>
      </p:sp>
    </p:spTree>
    <p:extLst>
      <p:ext uri="{BB962C8B-B14F-4D97-AF65-F5344CB8AC3E}">
        <p14:creationId xmlns:p14="http://schemas.microsoft.com/office/powerpoint/2010/main" val="8895111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7A722-D983-4C52-8BE6-F34EE60E5B61}"/>
              </a:ext>
            </a:extLst>
          </p:cNvPr>
          <p:cNvSpPr>
            <a:spLocks noGrp="1"/>
          </p:cNvSpPr>
          <p:nvPr>
            <p:ph type="title"/>
          </p:nvPr>
        </p:nvSpPr>
        <p:spPr/>
        <p:txBody>
          <a:bodyPr/>
          <a:lstStyle/>
          <a:p>
            <a:r>
              <a:rPr lang="en-US" dirty="0"/>
              <a:t>Homeland Security</a:t>
            </a:r>
          </a:p>
        </p:txBody>
      </p:sp>
      <p:sp>
        <p:nvSpPr>
          <p:cNvPr id="3" name="Text Placeholder 2">
            <a:extLst>
              <a:ext uri="{FF2B5EF4-FFF2-40B4-BE49-F238E27FC236}">
                <a16:creationId xmlns:a16="http://schemas.microsoft.com/office/drawing/2014/main" id="{6FE7E8C3-7A5D-41DA-9F04-518B322DCE3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1672680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72436-ED58-4237-9B29-213913223EA7}"/>
              </a:ext>
            </a:extLst>
          </p:cNvPr>
          <p:cNvSpPr>
            <a:spLocks noGrp="1"/>
          </p:cNvSpPr>
          <p:nvPr>
            <p:ph type="title"/>
          </p:nvPr>
        </p:nvSpPr>
        <p:spPr/>
        <p:txBody>
          <a:bodyPr>
            <a:normAutofit fontScale="90000"/>
          </a:bodyPr>
          <a:lstStyle/>
          <a:p>
            <a:br>
              <a:rPr lang="en-US" dirty="0"/>
            </a:br>
            <a:r>
              <a:rPr lang="en-US" dirty="0"/>
              <a:t>federal emergency management agency (</a:t>
            </a:r>
            <a:r>
              <a:rPr lang="en-US" dirty="0" err="1"/>
              <a:t>fema</a:t>
            </a:r>
            <a:r>
              <a:rPr lang="en-US" dirty="0"/>
              <a:t>)</a:t>
            </a:r>
          </a:p>
        </p:txBody>
      </p:sp>
      <p:sp>
        <p:nvSpPr>
          <p:cNvPr id="3" name="Content Placeholder 2">
            <a:extLst>
              <a:ext uri="{FF2B5EF4-FFF2-40B4-BE49-F238E27FC236}">
                <a16:creationId xmlns:a16="http://schemas.microsoft.com/office/drawing/2014/main" id="{9F99ED59-D2F5-41E7-907E-2E977B1E371B}"/>
              </a:ext>
            </a:extLst>
          </p:cNvPr>
          <p:cNvSpPr>
            <a:spLocks noGrp="1"/>
          </p:cNvSpPr>
          <p:nvPr>
            <p:ph idx="1"/>
          </p:nvPr>
        </p:nvSpPr>
        <p:spPr/>
        <p:txBody>
          <a:bodyPr>
            <a:normAutofit fontScale="92500" lnSpcReduction="10000"/>
          </a:bodyPr>
          <a:lstStyle/>
          <a:p>
            <a:r>
              <a:rPr lang="en-US" b="1" u="sng" dirty="0"/>
              <a:t>Pre-Disaster Mitigation Projects (aka Building Resilient Infrastructure and Communities [BRIC] Grants):</a:t>
            </a:r>
            <a:r>
              <a:rPr lang="en-US" b="1" dirty="0"/>
              <a:t> </a:t>
            </a:r>
            <a:r>
              <a:rPr lang="en-US" dirty="0"/>
              <a:t>Must meet requirements of most recent Notice of Funding Opportunity. Recipients must also have a FEMA-approved hazard mitigation plan at the time of the award. </a:t>
            </a:r>
          </a:p>
          <a:p>
            <a:r>
              <a:rPr lang="en-US" b="1" u="sng" dirty="0"/>
              <a:t>Emergency Operations Center Grant Program: </a:t>
            </a:r>
            <a:r>
              <a:rPr lang="en-US" dirty="0"/>
              <a:t>Generally funds construction, equipment, and renovation projects for emergency operations centers.</a:t>
            </a:r>
          </a:p>
          <a:p>
            <a:pPr marL="0" indent="0">
              <a:buNone/>
            </a:pPr>
            <a:endParaRPr lang="en-US" dirty="0"/>
          </a:p>
          <a:p>
            <a:pPr marL="0" indent="0">
              <a:buNone/>
            </a:pPr>
            <a:r>
              <a:rPr lang="en-US" dirty="0"/>
              <a:t>All project proposals must be accompanied by a letter of support from the Connecticut Division of Emergency Management and Homeland Security (CT DEMHS) affirming that it believes the project is eligible.</a:t>
            </a:r>
          </a:p>
          <a:p>
            <a:pPr marL="0" indent="0">
              <a:buNone/>
            </a:pPr>
            <a:endParaRPr lang="en-US" dirty="0"/>
          </a:p>
        </p:txBody>
      </p:sp>
    </p:spTree>
    <p:extLst>
      <p:ext uri="{BB962C8B-B14F-4D97-AF65-F5344CB8AC3E}">
        <p14:creationId xmlns:p14="http://schemas.microsoft.com/office/powerpoint/2010/main" val="13439969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5D55A7B-8625-DB60-7674-21A4A9B9A248}"/>
              </a:ext>
            </a:extLst>
          </p:cNvPr>
          <p:cNvSpPr>
            <a:spLocks noGrp="1"/>
          </p:cNvSpPr>
          <p:nvPr>
            <p:ph type="title"/>
          </p:nvPr>
        </p:nvSpPr>
        <p:spPr/>
        <p:txBody>
          <a:bodyPr>
            <a:normAutofit fontScale="90000"/>
          </a:bodyPr>
          <a:lstStyle/>
          <a:p>
            <a:r>
              <a:rPr lang="en-US" dirty="0"/>
              <a:t>Dos and Don’ts for a Successful Submission</a:t>
            </a:r>
            <a:br>
              <a:rPr lang="en-US" dirty="0"/>
            </a:br>
            <a:endParaRPr lang="en-US" dirty="0"/>
          </a:p>
        </p:txBody>
      </p:sp>
      <p:sp>
        <p:nvSpPr>
          <p:cNvPr id="11" name="Text Placeholder 10">
            <a:extLst>
              <a:ext uri="{FF2B5EF4-FFF2-40B4-BE49-F238E27FC236}">
                <a16:creationId xmlns:a16="http://schemas.microsoft.com/office/drawing/2014/main" id="{12DBC2E5-AA3D-D9DE-1EDC-C446567FE817}"/>
              </a:ext>
            </a:extLst>
          </p:cNvPr>
          <p:cNvSpPr>
            <a:spLocks noGrp="1"/>
          </p:cNvSpPr>
          <p:nvPr>
            <p:ph type="body" sz="half" idx="15"/>
          </p:nvPr>
        </p:nvSpPr>
        <p:spPr>
          <a:xfrm>
            <a:off x="1307933" y="2232447"/>
            <a:ext cx="9254964" cy="3427373"/>
          </a:xfrm>
        </p:spPr>
        <p:txBody>
          <a:bodyPr/>
          <a:lstStyle/>
          <a:p>
            <a:pPr marL="285750" indent="-285750" algn="l">
              <a:buFont typeface="Arial" panose="020B0604020202020204" pitchFamily="34" charset="0"/>
              <a:buChar char="•"/>
            </a:pPr>
            <a:r>
              <a:rPr lang="en-US" sz="1800" dirty="0"/>
              <a:t>DO: Include direct phone line for the primary point of contact</a:t>
            </a:r>
          </a:p>
          <a:p>
            <a:pPr marL="285750" indent="-285750" algn="l">
              <a:buFont typeface="Arial" panose="020B0604020202020204" pitchFamily="34" charset="0"/>
              <a:buChar char="•"/>
            </a:pPr>
            <a:r>
              <a:rPr lang="en-US" sz="1800" dirty="0"/>
              <a:t>DO: Submit line-item budget</a:t>
            </a:r>
          </a:p>
          <a:p>
            <a:pPr marL="285750" indent="-285750" algn="l">
              <a:buFont typeface="Arial" panose="020B0604020202020204" pitchFamily="34" charset="0"/>
              <a:buChar char="•"/>
            </a:pPr>
            <a:r>
              <a:rPr lang="en-US" sz="1800" dirty="0"/>
              <a:t>DO: Only answer questions relevant to your account in the application</a:t>
            </a:r>
          </a:p>
          <a:p>
            <a:pPr marL="285750" indent="-285750" algn="l">
              <a:buFont typeface="Arial" panose="020B0604020202020204" pitchFamily="34" charset="0"/>
              <a:buChar char="•"/>
            </a:pPr>
            <a:r>
              <a:rPr lang="en-US" sz="1800" dirty="0"/>
              <a:t>DO: Review eligibility, including supplementary websites when provided</a:t>
            </a:r>
          </a:p>
          <a:p>
            <a:pPr marL="285750" indent="-285750" algn="l">
              <a:buFont typeface="Arial" panose="020B0604020202020204" pitchFamily="34" charset="0"/>
              <a:buChar char="•"/>
            </a:pPr>
            <a:r>
              <a:rPr lang="en-US" sz="1800" dirty="0"/>
              <a:t>DO: Provide a justifiable minimum funding level for the project</a:t>
            </a:r>
          </a:p>
          <a:p>
            <a:pPr marL="285750" indent="-285750" algn="l">
              <a:buFont typeface="Arial" panose="020B0604020202020204" pitchFamily="34" charset="0"/>
              <a:buChar char="•"/>
            </a:pPr>
            <a:r>
              <a:rPr lang="en-US" sz="1800" dirty="0"/>
              <a:t>DON’T: Wait until the last day to submit your application.</a:t>
            </a:r>
          </a:p>
          <a:p>
            <a:pPr marL="285750" indent="-285750" algn="l">
              <a:buFont typeface="Arial" panose="020B0604020202020204" pitchFamily="34" charset="0"/>
              <a:buChar char="•"/>
            </a:pPr>
            <a:r>
              <a:rPr lang="en-US" sz="1800" dirty="0"/>
              <a:t>DON’T: Hesitate to reach out with any questions</a:t>
            </a:r>
          </a:p>
          <a:p>
            <a:pPr marL="285750" indent="-285750" algn="l">
              <a:buFont typeface="Arial" panose="020B0604020202020204" pitchFamily="34" charset="0"/>
              <a:buChar char="•"/>
            </a:pPr>
            <a:endParaRPr lang="en-US" sz="1800" dirty="0"/>
          </a:p>
          <a:p>
            <a:pPr marL="285750" indent="-285750" algn="l">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893477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70887-997E-4B1F-92AD-2E8B2B842180}"/>
              </a:ext>
            </a:extLst>
          </p:cNvPr>
          <p:cNvSpPr>
            <a:spLocks noGrp="1"/>
          </p:cNvSpPr>
          <p:nvPr>
            <p:ph type="title"/>
          </p:nvPr>
        </p:nvSpPr>
        <p:spPr>
          <a:xfrm>
            <a:off x="913796" y="2146740"/>
            <a:ext cx="10353761" cy="2023240"/>
          </a:xfrm>
        </p:spPr>
        <p:txBody>
          <a:bodyPr>
            <a:normAutofit/>
          </a:bodyPr>
          <a:lstStyle/>
          <a:p>
            <a:r>
              <a:rPr lang="en-US" sz="4800" dirty="0"/>
              <a:t>Q &amp; A</a:t>
            </a:r>
          </a:p>
        </p:txBody>
      </p:sp>
      <p:sp>
        <p:nvSpPr>
          <p:cNvPr id="3" name="Content Placeholder 2">
            <a:extLst>
              <a:ext uri="{FF2B5EF4-FFF2-40B4-BE49-F238E27FC236}">
                <a16:creationId xmlns:a16="http://schemas.microsoft.com/office/drawing/2014/main" id="{25994E7E-1A91-467F-AF23-F3D608A9E28B}"/>
              </a:ext>
            </a:extLst>
          </p:cNvPr>
          <p:cNvSpPr>
            <a:spLocks noGrp="1"/>
          </p:cNvSpPr>
          <p:nvPr>
            <p:ph idx="1"/>
          </p:nvPr>
        </p:nvSpPr>
        <p:spPr>
          <a:xfrm>
            <a:off x="913795" y="4422228"/>
            <a:ext cx="10353762" cy="1755226"/>
          </a:xfrm>
        </p:spPr>
        <p:txBody>
          <a:bodyPr>
            <a:normAutofit/>
          </a:bodyPr>
          <a:lstStyle/>
          <a:p>
            <a:pPr algn="ctr"/>
            <a:endParaRPr lang="en-US" dirty="0"/>
          </a:p>
        </p:txBody>
      </p:sp>
    </p:spTree>
    <p:extLst>
      <p:ext uri="{BB962C8B-B14F-4D97-AF65-F5344CB8AC3E}">
        <p14:creationId xmlns:p14="http://schemas.microsoft.com/office/powerpoint/2010/main" val="31896153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F6E95-2594-4284-B845-14798FB58634}"/>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F2BF5DFD-B6AD-4787-BCF0-9FFD65BF4252}"/>
              </a:ext>
            </a:extLst>
          </p:cNvPr>
          <p:cNvSpPr>
            <a:spLocks noGrp="1"/>
          </p:cNvSpPr>
          <p:nvPr>
            <p:ph idx="1"/>
          </p:nvPr>
        </p:nvSpPr>
        <p:spPr>
          <a:xfrm>
            <a:off x="913795" y="2096063"/>
            <a:ext cx="10353762" cy="4376925"/>
          </a:xfrm>
        </p:spPr>
        <p:txBody>
          <a:bodyPr/>
          <a:lstStyle/>
          <a:p>
            <a:r>
              <a:rPr lang="en-US" dirty="0"/>
              <a:t>Thanks for attending this webinar! </a:t>
            </a:r>
          </a:p>
          <a:p>
            <a:r>
              <a:rPr lang="en-US" dirty="0"/>
              <a:t>Contact information:</a:t>
            </a:r>
          </a:p>
          <a:p>
            <a:pPr lvl="1"/>
            <a:r>
              <a:rPr lang="en-US" dirty="0"/>
              <a:t>Senator Blumenthal’s office:</a:t>
            </a:r>
          </a:p>
          <a:p>
            <a:pPr lvl="2"/>
            <a:r>
              <a:rPr lang="en-US" dirty="0"/>
              <a:t>Kasandra Navarro, </a:t>
            </a:r>
            <a:r>
              <a:rPr lang="en-US" dirty="0">
                <a:hlinkClick r:id="rId3"/>
              </a:rPr>
              <a:t>Kasandra_Navarro@Blumenthal.senate.gov</a:t>
            </a:r>
            <a:endParaRPr lang="en-US" dirty="0"/>
          </a:p>
          <a:p>
            <a:pPr lvl="2"/>
            <a:r>
              <a:rPr lang="en-US" dirty="0"/>
              <a:t>Ashley Law, </a:t>
            </a:r>
            <a:r>
              <a:rPr lang="en-US" dirty="0">
                <a:hlinkClick r:id="rId4"/>
              </a:rPr>
              <a:t>Ashley_Law@Blumenthal.senate.gov</a:t>
            </a:r>
            <a:endParaRPr lang="en-US" dirty="0"/>
          </a:p>
          <a:p>
            <a:pPr lvl="1"/>
            <a:r>
              <a:rPr lang="en-US" dirty="0"/>
              <a:t>Senator Murphy’s office:</a:t>
            </a:r>
          </a:p>
          <a:p>
            <a:pPr lvl="2"/>
            <a:r>
              <a:rPr lang="en-US" dirty="0"/>
              <a:t>Jacob Ecke, </a:t>
            </a:r>
            <a:r>
              <a:rPr lang="en-US" dirty="0">
                <a:hlinkClick r:id="rId5"/>
              </a:rPr>
              <a:t>Jacob_Ecke@Murphy.senate.gov</a:t>
            </a:r>
            <a:r>
              <a:rPr lang="en-US" dirty="0"/>
              <a:t> </a:t>
            </a:r>
          </a:p>
          <a:p>
            <a:pPr lvl="2"/>
            <a:r>
              <a:rPr lang="en-US" dirty="0"/>
              <a:t>Jameson Foulke, </a:t>
            </a:r>
            <a:r>
              <a:rPr lang="en-US" dirty="0">
                <a:hlinkClick r:id="rId6"/>
              </a:rPr>
              <a:t>Jameson_Foulke@murphy.senate.gov</a:t>
            </a:r>
            <a:r>
              <a:rPr lang="en-US" dirty="0"/>
              <a:t> </a:t>
            </a:r>
          </a:p>
          <a:p>
            <a:pPr lvl="2"/>
            <a:endParaRPr lang="en-US" dirty="0"/>
          </a:p>
          <a:p>
            <a:pPr marL="457200" lvl="1" indent="0">
              <a:buNone/>
            </a:pPr>
            <a:r>
              <a:rPr lang="en-US" u="sng" dirty="0">
                <a:effectLst/>
              </a:rPr>
              <a:t>To receive future updates on the FY2027 cycle, </a:t>
            </a:r>
            <a:r>
              <a:rPr lang="en-US" u="sng" dirty="0">
                <a:effectLst/>
                <a:hlinkClick r:id="rId7"/>
              </a:rPr>
              <a:t>please sign up here</a:t>
            </a:r>
            <a:r>
              <a:rPr lang="en-US" dirty="0">
                <a:effectLst/>
              </a:rPr>
              <a:t>. </a:t>
            </a:r>
          </a:p>
          <a:p>
            <a:pPr marL="457200" lvl="1" indent="0">
              <a:buNone/>
            </a:pPr>
            <a:endParaRPr lang="en-US" dirty="0"/>
          </a:p>
        </p:txBody>
      </p:sp>
    </p:spTree>
    <p:extLst>
      <p:ext uri="{BB962C8B-B14F-4D97-AF65-F5344CB8AC3E}">
        <p14:creationId xmlns:p14="http://schemas.microsoft.com/office/powerpoint/2010/main" val="754248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2DC19-B1E6-4BB2-903C-4C14950323B1}"/>
              </a:ext>
            </a:extLst>
          </p:cNvPr>
          <p:cNvSpPr>
            <a:spLocks noGrp="1"/>
          </p:cNvSpPr>
          <p:nvPr>
            <p:ph type="ctrTitle"/>
          </p:nvPr>
        </p:nvSpPr>
        <p:spPr>
          <a:xfrm>
            <a:off x="1595269" y="457345"/>
            <a:ext cx="9001462" cy="664873"/>
          </a:xfrm>
        </p:spPr>
        <p:txBody>
          <a:bodyPr>
            <a:normAutofit fontScale="90000"/>
          </a:bodyPr>
          <a:lstStyle/>
          <a:p>
            <a:r>
              <a:rPr lang="en-US" dirty="0"/>
              <a:t>Typical Timeline</a:t>
            </a:r>
          </a:p>
        </p:txBody>
      </p:sp>
      <p:sp>
        <p:nvSpPr>
          <p:cNvPr id="3" name="Subtitle 2">
            <a:extLst>
              <a:ext uri="{FF2B5EF4-FFF2-40B4-BE49-F238E27FC236}">
                <a16:creationId xmlns:a16="http://schemas.microsoft.com/office/drawing/2014/main" id="{4D35C6CC-3FE9-4F17-A49E-8811C1EC3E3B}"/>
              </a:ext>
            </a:extLst>
          </p:cNvPr>
          <p:cNvSpPr>
            <a:spLocks noGrp="1"/>
          </p:cNvSpPr>
          <p:nvPr>
            <p:ph type="subTitle" idx="1"/>
          </p:nvPr>
        </p:nvSpPr>
        <p:spPr>
          <a:xfrm>
            <a:off x="1595269" y="1475509"/>
            <a:ext cx="9001462" cy="3782291"/>
          </a:xfrm>
        </p:spPr>
        <p:txBody>
          <a:bodyPr/>
          <a:lstStyle/>
          <a:p>
            <a:pPr marL="342900" indent="-342900" algn="l">
              <a:buFont typeface="Arial" panose="020B0604020202020204" pitchFamily="34" charset="0"/>
              <a:buChar char="•"/>
            </a:pPr>
            <a:r>
              <a:rPr lang="en-US" dirty="0"/>
              <a:t>Continued uncertainty for FY2026 HLS</a:t>
            </a:r>
          </a:p>
          <a:p>
            <a:pPr marL="342900" indent="-342900" algn="l">
              <a:buFont typeface="Arial" panose="020B0604020202020204" pitchFamily="34" charset="0"/>
              <a:buChar char="•"/>
            </a:pPr>
            <a:r>
              <a:rPr lang="en-US" dirty="0"/>
              <a:t>Process for FY2027 and tentative deadlines</a:t>
            </a:r>
          </a:p>
          <a:p>
            <a:pPr marL="342900" indent="-342900" algn="l">
              <a:buFont typeface="Arial" panose="020B0604020202020204" pitchFamily="34" charset="0"/>
              <a:buChar char="•"/>
            </a:pPr>
            <a:r>
              <a:rPr lang="en-US" dirty="0"/>
              <a:t>What happens after we submit an application?</a:t>
            </a:r>
          </a:p>
          <a:p>
            <a:pPr marL="342900" indent="-342900" algn="l">
              <a:buFont typeface="Arial" panose="020B0604020202020204" pitchFamily="34" charset="0"/>
              <a:buChar char="•"/>
            </a:pPr>
            <a:r>
              <a:rPr lang="en-US" dirty="0"/>
              <a:t>What happens when the appropriations bill is signed into law?</a:t>
            </a:r>
          </a:p>
          <a:p>
            <a:pPr marL="342900" indent="-342900" algn="l">
              <a:buFont typeface="Arial" panose="020B0604020202020204" pitchFamily="34" charset="0"/>
              <a:buChar char="•"/>
            </a:pPr>
            <a:r>
              <a:rPr lang="en-US" dirty="0"/>
              <a:t>When can I start expending funds?</a:t>
            </a:r>
          </a:p>
        </p:txBody>
      </p:sp>
    </p:spTree>
    <p:extLst>
      <p:ext uri="{BB962C8B-B14F-4D97-AF65-F5344CB8AC3E}">
        <p14:creationId xmlns:p14="http://schemas.microsoft.com/office/powerpoint/2010/main" val="3306293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FBB9F-FAE4-53B0-695A-59509FBDD2B1}"/>
              </a:ext>
            </a:extLst>
          </p:cNvPr>
          <p:cNvSpPr>
            <a:spLocks noGrp="1"/>
          </p:cNvSpPr>
          <p:nvPr>
            <p:ph type="title"/>
          </p:nvPr>
        </p:nvSpPr>
        <p:spPr/>
        <p:txBody>
          <a:bodyPr/>
          <a:lstStyle/>
          <a:p>
            <a:r>
              <a:rPr lang="en-US" dirty="0"/>
              <a:t>Do you need to build or renovate a facility?</a:t>
            </a:r>
          </a:p>
        </p:txBody>
      </p:sp>
      <p:sp>
        <p:nvSpPr>
          <p:cNvPr id="3" name="Content Placeholder 2">
            <a:extLst>
              <a:ext uri="{FF2B5EF4-FFF2-40B4-BE49-F238E27FC236}">
                <a16:creationId xmlns:a16="http://schemas.microsoft.com/office/drawing/2014/main" id="{CF8D441E-69B5-8BA7-EBF6-452C97827A74}"/>
              </a:ext>
            </a:extLst>
          </p:cNvPr>
          <p:cNvSpPr>
            <a:spLocks noGrp="1"/>
          </p:cNvSpPr>
          <p:nvPr>
            <p:ph sz="half" idx="1"/>
          </p:nvPr>
        </p:nvSpPr>
        <p:spPr>
          <a:xfrm>
            <a:off x="913795" y="2088319"/>
            <a:ext cx="10609338" cy="3702881"/>
          </a:xfrm>
        </p:spPr>
        <p:txBody>
          <a:bodyPr>
            <a:normAutofit fontScale="92500"/>
          </a:bodyPr>
          <a:lstStyle/>
          <a:p>
            <a:r>
              <a:rPr lang="en-US" dirty="0"/>
              <a:t>Federal programs have specific restrictions on how funds can be used, and there are only a few CDS accounts that allow recipients to use funds on facility construction or renovation. </a:t>
            </a:r>
          </a:p>
          <a:p>
            <a:r>
              <a:rPr lang="en-US" dirty="0"/>
              <a:t>These accounts are:</a:t>
            </a:r>
          </a:p>
          <a:p>
            <a:pPr lvl="1"/>
            <a:r>
              <a:rPr lang="en-US" dirty="0"/>
              <a:t>HUD – Economic Development Initiatives</a:t>
            </a:r>
          </a:p>
          <a:p>
            <a:pPr lvl="1"/>
            <a:r>
              <a:rPr lang="en-US" dirty="0"/>
              <a:t>HRSA – Construction and Equipment </a:t>
            </a:r>
          </a:p>
          <a:p>
            <a:pPr lvl="1"/>
            <a:r>
              <a:rPr lang="en-US" dirty="0"/>
              <a:t>USDA – Community Facilities </a:t>
            </a:r>
          </a:p>
          <a:p>
            <a:pPr lvl="1"/>
            <a:r>
              <a:rPr lang="en-US" dirty="0"/>
              <a:t>USDA – National Institute of Food and Agriculture, Research and Facilities</a:t>
            </a:r>
          </a:p>
          <a:p>
            <a:pPr marL="0" indent="0">
              <a:buNone/>
            </a:pPr>
            <a:r>
              <a:rPr lang="en-US" i="1" dirty="0"/>
              <a:t>*Most construction related grants must meet environmental review requirements and comply with Build America Buy America requirements</a:t>
            </a:r>
          </a:p>
        </p:txBody>
      </p:sp>
    </p:spTree>
    <p:extLst>
      <p:ext uri="{BB962C8B-B14F-4D97-AF65-F5344CB8AC3E}">
        <p14:creationId xmlns:p14="http://schemas.microsoft.com/office/powerpoint/2010/main" val="2073495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E45BB-1C16-257D-197C-6BF1C076743F}"/>
              </a:ext>
            </a:extLst>
          </p:cNvPr>
          <p:cNvSpPr>
            <a:spLocks noGrp="1"/>
          </p:cNvSpPr>
          <p:nvPr>
            <p:ph type="title"/>
          </p:nvPr>
        </p:nvSpPr>
        <p:spPr/>
        <p:txBody>
          <a:bodyPr/>
          <a:lstStyle/>
          <a:p>
            <a:r>
              <a:rPr lang="en-US" dirty="0"/>
              <a:t>Will my project have a matching requirement?</a:t>
            </a:r>
          </a:p>
        </p:txBody>
      </p:sp>
      <p:sp>
        <p:nvSpPr>
          <p:cNvPr id="3" name="Content Placeholder 2">
            <a:extLst>
              <a:ext uri="{FF2B5EF4-FFF2-40B4-BE49-F238E27FC236}">
                <a16:creationId xmlns:a16="http://schemas.microsoft.com/office/drawing/2014/main" id="{EE467CB2-C4A1-1373-6343-8CE20C42B3D4}"/>
              </a:ext>
            </a:extLst>
          </p:cNvPr>
          <p:cNvSpPr>
            <a:spLocks noGrp="1"/>
          </p:cNvSpPr>
          <p:nvPr>
            <p:ph sz="half" idx="1"/>
          </p:nvPr>
        </p:nvSpPr>
        <p:spPr>
          <a:xfrm>
            <a:off x="913795" y="2088319"/>
            <a:ext cx="10482338" cy="3702881"/>
          </a:xfrm>
        </p:spPr>
        <p:txBody>
          <a:bodyPr>
            <a:normAutofit lnSpcReduction="10000"/>
          </a:bodyPr>
          <a:lstStyle/>
          <a:p>
            <a:r>
              <a:rPr lang="en-US" dirty="0"/>
              <a:t>Some (but not all) CDS accounts have a matching requirement. </a:t>
            </a:r>
          </a:p>
          <a:p>
            <a:r>
              <a:rPr lang="en-US" dirty="0"/>
              <a:t>For example, the Historic Preservation Fund under Interior has one-to-one non-federal match requirement and the USDA Community Facilities Program has matching requirements based on population size.  </a:t>
            </a:r>
          </a:p>
          <a:p>
            <a:r>
              <a:rPr lang="en-US" dirty="0"/>
              <a:t>Prior to applying, it is important to determine if your project requires a match, and whether or not you are able to meet the matching requirement.</a:t>
            </a:r>
          </a:p>
          <a:p>
            <a:r>
              <a:rPr lang="en-US" dirty="0"/>
              <a:t>Please be sure to calculate the cost share into your CDS request.</a:t>
            </a:r>
          </a:p>
          <a:p>
            <a:pPr lvl="1"/>
            <a:r>
              <a:rPr lang="en-US" i="1" dirty="0"/>
              <a:t>Example: If you need 1M, but the federal grant can only cover 75% of the project, your request should be for no more than 750K.</a:t>
            </a:r>
          </a:p>
        </p:txBody>
      </p:sp>
    </p:spTree>
    <p:extLst>
      <p:ext uri="{BB962C8B-B14F-4D97-AF65-F5344CB8AC3E}">
        <p14:creationId xmlns:p14="http://schemas.microsoft.com/office/powerpoint/2010/main" val="316159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68460-A0DE-4F85-9B68-3AE0B053607D}"/>
              </a:ext>
            </a:extLst>
          </p:cNvPr>
          <p:cNvSpPr>
            <a:spLocks noGrp="1"/>
          </p:cNvSpPr>
          <p:nvPr>
            <p:ph type="title"/>
          </p:nvPr>
        </p:nvSpPr>
        <p:spPr/>
        <p:txBody>
          <a:bodyPr/>
          <a:lstStyle/>
          <a:p>
            <a:r>
              <a:rPr lang="en-US" dirty="0"/>
              <a:t>Agriculture, Rural Development, Food and Drug Administration, and Related Agencies</a:t>
            </a:r>
          </a:p>
        </p:txBody>
      </p:sp>
      <p:sp>
        <p:nvSpPr>
          <p:cNvPr id="3" name="Text Placeholder 2">
            <a:extLst>
              <a:ext uri="{FF2B5EF4-FFF2-40B4-BE49-F238E27FC236}">
                <a16:creationId xmlns:a16="http://schemas.microsoft.com/office/drawing/2014/main" id="{FA439EB3-C162-4463-9390-915B0DB66C87}"/>
              </a:ext>
            </a:extLst>
          </p:cNvPr>
          <p:cNvSpPr>
            <a:spLocks noGrp="1"/>
          </p:cNvSpPr>
          <p:nvPr>
            <p:ph type="body" idx="1"/>
          </p:nvPr>
        </p:nvSpPr>
        <p:spPr/>
        <p:txBody>
          <a:bodyPr/>
          <a:lstStyle/>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1045004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2DA2831-CA06-4D54-8BEE-89455D784191}"/>
              </a:ext>
            </a:extLst>
          </p:cNvPr>
          <p:cNvSpPr>
            <a:spLocks noGrp="1"/>
          </p:cNvSpPr>
          <p:nvPr>
            <p:ph type="title"/>
          </p:nvPr>
        </p:nvSpPr>
        <p:spPr>
          <a:xfrm>
            <a:off x="858616" y="0"/>
            <a:ext cx="10353761" cy="244367"/>
          </a:xfrm>
        </p:spPr>
        <p:txBody>
          <a:bodyPr>
            <a:normAutofit fontScale="90000"/>
          </a:bodyPr>
          <a:lstStyle/>
          <a:p>
            <a:endParaRPr lang="en-US" dirty="0"/>
          </a:p>
        </p:txBody>
      </p:sp>
      <p:sp>
        <p:nvSpPr>
          <p:cNvPr id="5" name="Content Placeholder 4">
            <a:extLst>
              <a:ext uri="{FF2B5EF4-FFF2-40B4-BE49-F238E27FC236}">
                <a16:creationId xmlns:a16="http://schemas.microsoft.com/office/drawing/2014/main" id="{A541685E-C1F6-4B47-9AA8-36654C16E98E}"/>
              </a:ext>
            </a:extLst>
          </p:cNvPr>
          <p:cNvSpPr>
            <a:spLocks noGrp="1"/>
          </p:cNvSpPr>
          <p:nvPr>
            <p:ph idx="1"/>
          </p:nvPr>
        </p:nvSpPr>
        <p:spPr>
          <a:xfrm>
            <a:off x="595609" y="476896"/>
            <a:ext cx="10616768" cy="5904207"/>
          </a:xfrm>
        </p:spPr>
        <p:txBody>
          <a:bodyPr>
            <a:normAutofit fontScale="85000" lnSpcReduction="10000"/>
          </a:bodyPr>
          <a:lstStyle/>
          <a:p>
            <a:r>
              <a:rPr lang="en-US" b="1" dirty="0"/>
              <a:t>Agricultural Research Service, Building and Facilities</a:t>
            </a:r>
          </a:p>
          <a:p>
            <a:pPr lvl="1"/>
            <a:r>
              <a:rPr lang="en-US" i="1" dirty="0"/>
              <a:t>Limited to existing ARS-owned facilities</a:t>
            </a:r>
          </a:p>
          <a:p>
            <a:r>
              <a:rPr lang="en-US" b="1" dirty="0"/>
              <a:t>National Institute of Food and Agriculture, Research and Facilities Act Program</a:t>
            </a:r>
          </a:p>
          <a:p>
            <a:pPr lvl="1"/>
            <a:r>
              <a:rPr lang="en-US" i="1" dirty="0"/>
              <a:t>Mostly for Land Grant Universities and Non-Land-Grant Colleges of Agriculture.</a:t>
            </a:r>
          </a:p>
          <a:p>
            <a:pPr lvl="1"/>
            <a:r>
              <a:rPr lang="en-US" i="1" dirty="0"/>
              <a:t>Requires a 100% non-federal match requirement.</a:t>
            </a:r>
          </a:p>
          <a:p>
            <a:r>
              <a:rPr lang="en-US" b="1" dirty="0"/>
              <a:t>Animal and Plant Health Inspection Service, Salaries and Expenses</a:t>
            </a:r>
          </a:p>
          <a:p>
            <a:pPr lvl="1"/>
            <a:r>
              <a:rPr lang="en-US" i="1" dirty="0"/>
              <a:t>Must align with APHIS’ mission.</a:t>
            </a:r>
          </a:p>
          <a:p>
            <a:r>
              <a:rPr lang="en-US" b="1" dirty="0"/>
              <a:t>Natural Resources Conservation Service, Watershed and Flood Prevention Operations</a:t>
            </a:r>
          </a:p>
          <a:p>
            <a:pPr lvl="1"/>
            <a:r>
              <a:rPr lang="en-US" i="1" dirty="0"/>
              <a:t>Requires a local sponsor, may not exceed a watershed or sub-watershed size of 250,000 acres. </a:t>
            </a:r>
          </a:p>
          <a:p>
            <a:pPr lvl="1"/>
            <a:r>
              <a:rPr lang="en-US" i="1" dirty="0"/>
              <a:t>At least 20 percent of the project’s benefits must be directly related to agriculture.</a:t>
            </a:r>
          </a:p>
          <a:p>
            <a:pPr lvl="1"/>
            <a:r>
              <a:rPr lang="en-US" i="1" dirty="0"/>
              <a:t>Confirm eligibility with NRCS</a:t>
            </a:r>
          </a:p>
          <a:p>
            <a:r>
              <a:rPr lang="en-US" b="1" dirty="0"/>
              <a:t>Rural Development, Community Facilities Grants</a:t>
            </a:r>
          </a:p>
          <a:p>
            <a:pPr lvl="1"/>
            <a:r>
              <a:rPr lang="en-US" i="1" dirty="0"/>
              <a:t>Matching requirements based on population. Facilities in towns over 20,000 people are not eligible. </a:t>
            </a:r>
          </a:p>
          <a:p>
            <a:pPr lvl="1"/>
            <a:r>
              <a:rPr lang="en-US" i="1" dirty="0"/>
              <a:t>Confirm eligibility with CT RD Office</a:t>
            </a:r>
          </a:p>
          <a:p>
            <a:r>
              <a:rPr lang="en-US" b="1" dirty="0"/>
              <a:t>Rural Development, Distance Learning, Telemedicine Grants</a:t>
            </a:r>
          </a:p>
          <a:p>
            <a:pPr lvl="1"/>
            <a:r>
              <a:rPr lang="en-US" i="1" dirty="0"/>
              <a:t>Flat 15% matching requirement, not for broadband deployment. </a:t>
            </a:r>
          </a:p>
          <a:p>
            <a:pPr lvl="1"/>
            <a:r>
              <a:rPr lang="en-US" i="1" dirty="0"/>
              <a:t>Confirm eligibility with CT RD Office</a:t>
            </a:r>
          </a:p>
        </p:txBody>
      </p:sp>
    </p:spTree>
    <p:extLst>
      <p:ext uri="{BB962C8B-B14F-4D97-AF65-F5344CB8AC3E}">
        <p14:creationId xmlns:p14="http://schemas.microsoft.com/office/powerpoint/2010/main" val="1115536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3892A-6E0B-48B2-91BA-2E75382C6197}"/>
              </a:ext>
            </a:extLst>
          </p:cNvPr>
          <p:cNvSpPr>
            <a:spLocks noGrp="1"/>
          </p:cNvSpPr>
          <p:nvPr>
            <p:ph type="title"/>
          </p:nvPr>
        </p:nvSpPr>
        <p:spPr/>
        <p:txBody>
          <a:bodyPr/>
          <a:lstStyle/>
          <a:p>
            <a:r>
              <a:rPr lang="en-US" dirty="0"/>
              <a:t>Commerce, Justice, Science, and Related Agencies</a:t>
            </a:r>
          </a:p>
        </p:txBody>
      </p:sp>
      <p:sp>
        <p:nvSpPr>
          <p:cNvPr id="3" name="Text Placeholder 2">
            <a:extLst>
              <a:ext uri="{FF2B5EF4-FFF2-40B4-BE49-F238E27FC236}">
                <a16:creationId xmlns:a16="http://schemas.microsoft.com/office/drawing/2014/main" id="{4766B511-FA05-4746-9EB7-AB9FF9C7F96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9430447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E085C8C4408334498D59CC088BC9504" ma:contentTypeVersion="8" ma:contentTypeDescription="Create a new document." ma:contentTypeScope="" ma:versionID="943ecd2af0101e1ffd77205fa32d1d1f">
  <xsd:schema xmlns:xsd="http://www.w3.org/2001/XMLSchema" xmlns:xs="http://www.w3.org/2001/XMLSchema" xmlns:p="http://schemas.microsoft.com/office/2006/metadata/properties" xmlns:ns3="cab60d86-00b7-4a3c-8d26-d0ebc4897275" xmlns:ns4="7dba798b-c49a-495d-8723-628ea7b39455" targetNamespace="http://schemas.microsoft.com/office/2006/metadata/properties" ma:root="true" ma:fieldsID="572dddcf15c121906f28ead97233b7af" ns3:_="" ns4:_="">
    <xsd:import namespace="cab60d86-00b7-4a3c-8d26-d0ebc4897275"/>
    <xsd:import namespace="7dba798b-c49a-495d-8723-628ea7b39455"/>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4:SharedWithUsers" minOccurs="0"/>
                <xsd:element ref="ns4:SharedWithDetails" minOccurs="0"/>
                <xsd:element ref="ns4:SharingHintHash"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b60d86-00b7-4a3c-8d26-d0ebc48972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dba798b-c49a-495d-8723-628ea7b3945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cab60d86-00b7-4a3c-8d26-d0ebc4897275" xsi:nil="true"/>
  </documentManagement>
</p:properties>
</file>

<file path=customXml/itemProps1.xml><?xml version="1.0" encoding="utf-8"?>
<ds:datastoreItem xmlns:ds="http://schemas.openxmlformats.org/officeDocument/2006/customXml" ds:itemID="{95BBE74D-0DEB-433D-99A5-020F5A8C9539}">
  <ds:schemaRefs>
    <ds:schemaRef ds:uri="http://schemas.microsoft.com/sharepoint/v3/contenttype/forms"/>
  </ds:schemaRefs>
</ds:datastoreItem>
</file>

<file path=customXml/itemProps2.xml><?xml version="1.0" encoding="utf-8"?>
<ds:datastoreItem xmlns:ds="http://schemas.openxmlformats.org/officeDocument/2006/customXml" ds:itemID="{FA4063A3-DF49-4CCC-AA4F-60C1368498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b60d86-00b7-4a3c-8d26-d0ebc4897275"/>
    <ds:schemaRef ds:uri="7dba798b-c49a-495d-8723-628ea7b394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9BFB00E-3DA4-4885-BF45-E09BE341A8F1}">
  <ds:schemaRefs>
    <ds:schemaRef ds:uri="http://www.w3.org/XML/1998/namespace"/>
    <ds:schemaRef ds:uri="http://purl.org/dc/terms/"/>
    <ds:schemaRef ds:uri="http://schemas.microsoft.com/office/2006/metadata/properties"/>
    <ds:schemaRef ds:uri="http://purl.org/dc/elements/1.1/"/>
    <ds:schemaRef ds:uri="http://purl.org/dc/dcmitype/"/>
    <ds:schemaRef ds:uri="http://schemas.microsoft.com/office/2006/documentManagement/types"/>
    <ds:schemaRef ds:uri="cab60d86-00b7-4a3c-8d26-d0ebc4897275"/>
    <ds:schemaRef ds:uri="http://schemas.microsoft.com/office/infopath/2007/PartnerControls"/>
    <ds:schemaRef ds:uri="http://schemas.openxmlformats.org/package/2006/metadata/core-properties"/>
    <ds:schemaRef ds:uri="7dba798b-c49a-495d-8723-628ea7b39455"/>
  </ds:schemaRefs>
</ds:datastoreItem>
</file>

<file path=docProps/app.xml><?xml version="1.0" encoding="utf-8"?>
<Properties xmlns="http://schemas.openxmlformats.org/officeDocument/2006/extended-properties" xmlns:vt="http://schemas.openxmlformats.org/officeDocument/2006/docPropsVTypes">
  <Template>Damask</Template>
  <TotalTime>1036</TotalTime>
  <Words>3152</Words>
  <Application>Microsoft Office PowerPoint</Application>
  <PresentationFormat>Widescreen</PresentationFormat>
  <Paragraphs>231</Paragraphs>
  <Slides>34</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Bookman Old Style</vt:lpstr>
      <vt:lpstr>Calibri</vt:lpstr>
      <vt:lpstr>Rockwell</vt:lpstr>
      <vt:lpstr>Damask</vt:lpstr>
      <vt:lpstr>Congressionally Directed Spending</vt:lpstr>
      <vt:lpstr>Rules and Requirements</vt:lpstr>
      <vt:lpstr>Procedure</vt:lpstr>
      <vt:lpstr>Typical Timeline</vt:lpstr>
      <vt:lpstr>Do you need to build or renovate a facility?</vt:lpstr>
      <vt:lpstr>Will my project have a matching requirement?</vt:lpstr>
      <vt:lpstr>Agriculture, Rural Development, Food and Drug Administration, and Related Agencies</vt:lpstr>
      <vt:lpstr>PowerPoint Presentation</vt:lpstr>
      <vt:lpstr>Commerce, Justice, Science, and Related Agencies</vt:lpstr>
      <vt:lpstr>Department of Commerce</vt:lpstr>
      <vt:lpstr>Department of justice</vt:lpstr>
      <vt:lpstr>Energy and Water Development</vt:lpstr>
      <vt:lpstr>Department of Energy</vt:lpstr>
      <vt:lpstr>U.S. Army Corps of Engineers</vt:lpstr>
      <vt:lpstr>Financial Services and General Government</vt:lpstr>
      <vt:lpstr>PowerPoint Presentation</vt:lpstr>
      <vt:lpstr>Interior, Environment, and Related Agencies</vt:lpstr>
      <vt:lpstr>Department of Interior and Environmental Protection Agency (EPA)</vt:lpstr>
      <vt:lpstr>Labor, Health and Human Services, and Education, and Related Agencies</vt:lpstr>
      <vt:lpstr>Department of Labor –  Employment Training Administration</vt:lpstr>
      <vt:lpstr>Department of Health and human services –   Health Resources and Service Administration</vt:lpstr>
      <vt:lpstr>Department of Health and human services –   substance abuse and mental health services administration</vt:lpstr>
      <vt:lpstr>Department of Health and Human Services –  Administration for Children and Families</vt:lpstr>
      <vt:lpstr>Department of Health and Human Services –  Administration for Community Living</vt:lpstr>
      <vt:lpstr>Department of Education –  K-12 Programs</vt:lpstr>
      <vt:lpstr>Department of Education – Higher Education</vt:lpstr>
      <vt:lpstr>Transportation, Housing and Urban Development, and Related Agencies</vt:lpstr>
      <vt:lpstr>Department of transportation</vt:lpstr>
      <vt:lpstr>Department of housing and urban development –  economic development initiative (EDI)</vt:lpstr>
      <vt:lpstr>Homeland Security</vt:lpstr>
      <vt:lpstr> federal emergency management agency (fema)</vt:lpstr>
      <vt:lpstr>Dos and Don’ts for a Successful Submission </vt:lpstr>
      <vt:lpstr>Q &amp; A</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Congressionally Directed Spending</dc:title>
  <dc:creator>Law, Ashley (Blumenthal)</dc:creator>
  <cp:lastModifiedBy>Navarro, Kasandra (Blumenthal)</cp:lastModifiedBy>
  <cp:revision>76</cp:revision>
  <dcterms:created xsi:type="dcterms:W3CDTF">2024-01-08T17:14:29Z</dcterms:created>
  <dcterms:modified xsi:type="dcterms:W3CDTF">2026-03-09T17:10:32Z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0x0101006E085C8C4408334498D59CC088BC9504</vt:lpwstr>
  </property>
</Properties>
</file>